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0" r:id="rId34"/>
    <p:sldId id="289"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04811-EDC9-4F58-A370-D6D329171B75}" type="datetimeFigureOut">
              <a:rPr lang="en-GB" smtClean="0"/>
              <a:pPr/>
              <a:t>01/12/2011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56142-B331-45AD-83E8-37E3367844B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04811-EDC9-4F58-A370-D6D329171B75}" type="datetimeFigureOut">
              <a:rPr lang="en-GB" smtClean="0"/>
              <a:pPr/>
              <a:t>01/12/2011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56142-B331-45AD-83E8-37E3367844B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Extreme </a:t>
            </a:r>
            <a:r>
              <a:rPr lang="en-GB" dirty="0" err="1" smtClean="0"/>
              <a:t>Geohazards</a:t>
            </a:r>
            <a:endParaRPr lang="en-GB" dirty="0"/>
          </a:p>
        </p:txBody>
      </p:sp>
      <p:sp>
        <p:nvSpPr>
          <p:cNvPr id="3" name="Subtitle 2"/>
          <p:cNvSpPr>
            <a:spLocks noGrp="1"/>
          </p:cNvSpPr>
          <p:nvPr>
            <p:ph type="subTitle" idx="1"/>
          </p:nvPr>
        </p:nvSpPr>
        <p:spPr/>
        <p:txBody>
          <a:bodyPr/>
          <a:lstStyle/>
          <a:p>
            <a:r>
              <a:rPr lang="en-GB" dirty="0" smtClean="0"/>
              <a:t>Notes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dirty="0" smtClean="0"/>
              <a:t>Seth Stein</a:t>
            </a:r>
            <a:endParaRPr lang="en-GB" dirty="0"/>
          </a:p>
        </p:txBody>
      </p:sp>
      <p:sp>
        <p:nvSpPr>
          <p:cNvPr id="3" name="Content Placeholder 2"/>
          <p:cNvSpPr>
            <a:spLocks noGrp="1"/>
          </p:cNvSpPr>
          <p:nvPr>
            <p:ph idx="1"/>
          </p:nvPr>
        </p:nvSpPr>
        <p:spPr>
          <a:xfrm>
            <a:off x="457200" y="980728"/>
            <a:ext cx="8229600" cy="5616624"/>
          </a:xfrm>
        </p:spPr>
        <p:txBody>
          <a:bodyPr>
            <a:normAutofit fontScale="92500" lnSpcReduction="10000"/>
          </a:bodyPr>
          <a:lstStyle/>
          <a:p>
            <a:r>
              <a:rPr lang="en-GB" dirty="0" smtClean="0"/>
              <a:t>Where, when, how big/how much shaking?</a:t>
            </a:r>
          </a:p>
          <a:p>
            <a:r>
              <a:rPr lang="en-GB" dirty="0" smtClean="0"/>
              <a:t>Errors in any of these result in forecast errors</a:t>
            </a:r>
          </a:p>
          <a:p>
            <a:r>
              <a:rPr lang="en-GB" dirty="0" smtClean="0"/>
              <a:t>Where? tends to bias toward previous events, and thus misses future events; v. long records are needed to avoid this happening... We’re playing whack-a-mole or chase the rabbit</a:t>
            </a:r>
          </a:p>
          <a:p>
            <a:r>
              <a:rPr lang="en-GB" dirty="0" smtClean="0"/>
              <a:t>When? is again based on too short history and assumes that recurrence is predictable; is it? Another problem is </a:t>
            </a:r>
            <a:r>
              <a:rPr lang="en-GB" dirty="0" err="1" smtClean="0"/>
              <a:t>chosing</a:t>
            </a:r>
            <a:r>
              <a:rPr lang="en-GB" dirty="0" smtClean="0"/>
              <a:t> area to measure</a:t>
            </a:r>
          </a:p>
          <a:p>
            <a:r>
              <a:rPr lang="en-GB" dirty="0" smtClean="0"/>
              <a:t>What? Changes by 2-300% with assumptions</a:t>
            </a:r>
          </a:p>
          <a:p>
            <a:r>
              <a:rPr lang="en-GB" dirty="0" smtClean="0"/>
              <a:t>What to do: research; deal with uncertainties better than we have; test maps against reality</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Brian McAdoo</a:t>
            </a:r>
            <a:endParaRPr lang="en-GB" dirty="0"/>
          </a:p>
        </p:txBody>
      </p:sp>
      <p:sp>
        <p:nvSpPr>
          <p:cNvPr id="3" name="Content Placeholder 2"/>
          <p:cNvSpPr>
            <a:spLocks noGrp="1"/>
          </p:cNvSpPr>
          <p:nvPr>
            <p:ph idx="1"/>
          </p:nvPr>
        </p:nvSpPr>
        <p:spPr>
          <a:xfrm>
            <a:off x="457200" y="1600200"/>
            <a:ext cx="8363272" cy="4525963"/>
          </a:xfrm>
        </p:spPr>
        <p:txBody>
          <a:bodyPr>
            <a:normAutofit fontScale="92500" lnSpcReduction="10000"/>
          </a:bodyPr>
          <a:lstStyle/>
          <a:p>
            <a:r>
              <a:rPr lang="en-GB" dirty="0" smtClean="0"/>
              <a:t>Characterising hazard; esp. frequency, magnitude</a:t>
            </a:r>
          </a:p>
          <a:p>
            <a:pPr>
              <a:buFont typeface="Wingdings" pitchFamily="2" charset="2"/>
              <a:buChar char="Ø"/>
            </a:pPr>
            <a:r>
              <a:rPr lang="en-GB" dirty="0" smtClean="0"/>
              <a:t>For submarine landslides, the when? is very hard!</a:t>
            </a:r>
          </a:p>
          <a:p>
            <a:r>
              <a:rPr lang="en-GB" dirty="0" smtClean="0"/>
              <a:t>Identifying vulnerability; who or what’s damaged?</a:t>
            </a:r>
          </a:p>
          <a:p>
            <a:pPr>
              <a:buFont typeface="Wingdings" pitchFamily="2" charset="2"/>
              <a:buChar char="Ø"/>
            </a:pPr>
            <a:r>
              <a:rPr lang="en-GB" dirty="0" smtClean="0"/>
              <a:t>Infrastructure, people, economies, ecosystems...</a:t>
            </a:r>
          </a:p>
          <a:p>
            <a:r>
              <a:rPr lang="en-GB" dirty="0" smtClean="0"/>
              <a:t>Considering resilience; how fast can it recover?</a:t>
            </a:r>
          </a:p>
          <a:p>
            <a:r>
              <a:rPr lang="en-GB" dirty="0" smtClean="0"/>
              <a:t>What to do with the info? Who cares about it?</a:t>
            </a:r>
          </a:p>
          <a:p>
            <a:pPr>
              <a:buFont typeface="Wingdings" pitchFamily="2" charset="2"/>
              <a:buChar char="Ø"/>
            </a:pPr>
            <a:r>
              <a:rPr lang="en-GB" dirty="0" smtClean="0"/>
              <a:t>Depends on the hazard; for some the answer may be that we can’t do much e.g. for the near field in low-shaking tsunami, there’s no warning possible</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dirty="0" smtClean="0"/>
              <a:t>Daniela </a:t>
            </a:r>
            <a:r>
              <a:rPr lang="en-GB" dirty="0" err="1" smtClean="0"/>
              <a:t>Pantosli</a:t>
            </a:r>
            <a:endParaRPr lang="en-GB" dirty="0"/>
          </a:p>
        </p:txBody>
      </p:sp>
      <p:sp>
        <p:nvSpPr>
          <p:cNvPr id="3" name="Content Placeholder 2"/>
          <p:cNvSpPr>
            <a:spLocks noGrp="1"/>
          </p:cNvSpPr>
          <p:nvPr>
            <p:ph idx="1"/>
          </p:nvPr>
        </p:nvSpPr>
        <p:spPr>
          <a:xfrm>
            <a:off x="457200" y="908720"/>
            <a:ext cx="8229600" cy="5760640"/>
          </a:xfrm>
        </p:spPr>
        <p:txBody>
          <a:bodyPr>
            <a:normAutofit fontScale="85000" lnSpcReduction="20000"/>
          </a:bodyPr>
          <a:lstStyle/>
          <a:p>
            <a:r>
              <a:rPr lang="en-GB" dirty="0" smtClean="0"/>
              <a:t>Large events are few; yet the past is key to the future</a:t>
            </a:r>
          </a:p>
          <a:p>
            <a:r>
              <a:rPr lang="en-GB" dirty="0" smtClean="0"/>
              <a:t>We learn about past events from instrumental data, historic records, archaeology, and geological record; depending on the frequency, increasing time range makes chance of capturing event greater in each case</a:t>
            </a:r>
          </a:p>
          <a:p>
            <a:r>
              <a:rPr lang="en-GB" dirty="0" err="1" smtClean="0"/>
              <a:t>Palaeoseismology</a:t>
            </a:r>
            <a:r>
              <a:rPr lang="en-GB" dirty="0" smtClean="0"/>
              <a:t> is a young, multidisciplinary science trying to find where, when and what for earthquakes, that has a high potential to contribute to the problem</a:t>
            </a:r>
          </a:p>
          <a:p>
            <a:r>
              <a:rPr lang="en-GB" dirty="0" smtClean="0"/>
              <a:t>Where? High Res DEM help with the geomorphology</a:t>
            </a:r>
          </a:p>
          <a:p>
            <a:r>
              <a:rPr lang="en-GB" dirty="0" smtClean="0"/>
              <a:t>How big? DEM analysis used to give cumulative offset</a:t>
            </a:r>
          </a:p>
          <a:p>
            <a:r>
              <a:rPr lang="en-GB" dirty="0" smtClean="0"/>
              <a:t>When? Again, careful geomorphology can give ages</a:t>
            </a:r>
          </a:p>
          <a:p>
            <a:r>
              <a:rPr lang="en-GB" dirty="0" smtClean="0"/>
              <a:t>Trenching, coastal sections used to discern </a:t>
            </a:r>
            <a:r>
              <a:rPr lang="en-GB" dirty="0" err="1" smtClean="0"/>
              <a:t>stratigraphy</a:t>
            </a:r>
            <a:endParaRPr lang="en-GB" dirty="0" smtClean="0"/>
          </a:p>
          <a:p>
            <a:r>
              <a:rPr lang="en-GB" dirty="0" smtClean="0"/>
              <a:t>Dating has really improved but still gives a wide range because you date sediments before and after event</a:t>
            </a:r>
          </a:p>
          <a:p>
            <a:pPr>
              <a:buFont typeface="Wingdings" pitchFamily="2" charset="2"/>
              <a:buChar char="Ø"/>
            </a:pPr>
            <a:r>
              <a:rPr lang="en-GB" dirty="0" err="1" smtClean="0"/>
              <a:t>Palaeoseismic</a:t>
            </a:r>
            <a:r>
              <a:rPr lang="en-GB" dirty="0" smtClean="0"/>
              <a:t> data feeds into models; we need more!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smtClean="0"/>
              <a:t>Robert Muir-Wood</a:t>
            </a:r>
            <a:endParaRPr lang="en-GB" dirty="0"/>
          </a:p>
        </p:txBody>
      </p:sp>
      <p:sp>
        <p:nvSpPr>
          <p:cNvPr id="3" name="Content Placeholder 2"/>
          <p:cNvSpPr>
            <a:spLocks noGrp="1"/>
          </p:cNvSpPr>
          <p:nvPr>
            <p:ph idx="1"/>
          </p:nvPr>
        </p:nvSpPr>
        <p:spPr>
          <a:xfrm>
            <a:off x="457200" y="980728"/>
            <a:ext cx="8229600" cy="5688632"/>
          </a:xfrm>
        </p:spPr>
        <p:txBody>
          <a:bodyPr>
            <a:normAutofit fontScale="92500" lnSpcReduction="20000"/>
          </a:bodyPr>
          <a:lstStyle/>
          <a:p>
            <a:r>
              <a:rPr lang="en-GB" dirty="0" smtClean="0"/>
              <a:t>M9 EQ theory was disproved by 2004 tsunami</a:t>
            </a:r>
          </a:p>
          <a:p>
            <a:r>
              <a:rPr lang="en-GB" dirty="0" smtClean="0"/>
              <a:t>Why didn’t EQ hazard community apologise and move on? Recent Japanese EQ was known to have happened before in historical record!</a:t>
            </a:r>
          </a:p>
          <a:p>
            <a:r>
              <a:rPr lang="en-GB" dirty="0" smtClean="0"/>
              <a:t>A region experiencing M9 won’t have for 200y</a:t>
            </a:r>
          </a:p>
          <a:p>
            <a:r>
              <a:rPr lang="en-GB" dirty="0" smtClean="0"/>
              <a:t>So, historical record is essential to understand</a:t>
            </a:r>
          </a:p>
          <a:p>
            <a:r>
              <a:rPr lang="en-GB" dirty="0" smtClean="0"/>
              <a:t>Examples: Crete looks like M9.3, Lisbon ~M9</a:t>
            </a:r>
          </a:p>
          <a:p>
            <a:r>
              <a:rPr lang="en-GB" dirty="0" smtClean="0"/>
              <a:t>So, where else has the potential for an M9?</a:t>
            </a:r>
          </a:p>
          <a:p>
            <a:r>
              <a:rPr lang="en-GB" dirty="0" smtClean="0"/>
              <a:t>Couple of possibilities: Caribbean </a:t>
            </a:r>
            <a:r>
              <a:rPr lang="en-GB" dirty="0" err="1" smtClean="0"/>
              <a:t>Subduction</a:t>
            </a:r>
            <a:r>
              <a:rPr lang="en-GB" dirty="0" smtClean="0"/>
              <a:t> Zone and North African coast in Western Med</a:t>
            </a:r>
          </a:p>
          <a:p>
            <a:r>
              <a:rPr lang="en-GB" dirty="0" smtClean="0"/>
              <a:t>Neither region is prepared; no warning systems</a:t>
            </a:r>
          </a:p>
          <a:p>
            <a:r>
              <a:rPr lang="en-GB" dirty="0" smtClean="0"/>
              <a:t>Both regions: large infrastructure, population in the near-field and significant far-field exposure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dirty="0" smtClean="0"/>
              <a:t>Ron Harris</a:t>
            </a:r>
            <a:endParaRPr lang="en-GB" dirty="0"/>
          </a:p>
        </p:txBody>
      </p:sp>
      <p:sp>
        <p:nvSpPr>
          <p:cNvPr id="3" name="Content Placeholder 2"/>
          <p:cNvSpPr>
            <a:spLocks noGrp="1"/>
          </p:cNvSpPr>
          <p:nvPr>
            <p:ph idx="1"/>
          </p:nvPr>
        </p:nvSpPr>
        <p:spPr>
          <a:xfrm>
            <a:off x="251520" y="1052736"/>
            <a:ext cx="8568952" cy="5544616"/>
          </a:xfrm>
        </p:spPr>
        <p:txBody>
          <a:bodyPr>
            <a:normAutofit fontScale="92500"/>
          </a:bodyPr>
          <a:lstStyle/>
          <a:p>
            <a:r>
              <a:rPr lang="en-GB" dirty="0" smtClean="0"/>
              <a:t>AGU view of our responsibility? Fundamental research and monitoring, dissemination, and multidisciplinary efforts to improve mitigation</a:t>
            </a:r>
          </a:p>
          <a:p>
            <a:r>
              <a:rPr lang="en-GB" dirty="0" smtClean="0"/>
              <a:t>SE Asia; 400 year record from Dutch colonies which could be used to predict the 2004 Sumatra event, but this information was not acted on...</a:t>
            </a:r>
          </a:p>
          <a:p>
            <a:r>
              <a:rPr lang="en-GB" dirty="0" smtClean="0"/>
              <a:t>So, the research and monitoring is happening but we’re clearly failing to disseminate and mitigate</a:t>
            </a:r>
          </a:p>
          <a:p>
            <a:r>
              <a:rPr lang="en-GB" dirty="0" smtClean="0"/>
              <a:t>M9 can be expected e.g. Timor Trough: Java coast, 300M population exposed to a near-field tsunami</a:t>
            </a:r>
          </a:p>
          <a:p>
            <a:r>
              <a:rPr lang="en-GB" dirty="0" smtClean="0"/>
              <a:t>Now using submarine geomorphology to map faults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Ivan Wong</a:t>
            </a:r>
            <a:endParaRPr lang="en-GB" dirty="0"/>
          </a:p>
        </p:txBody>
      </p:sp>
      <p:sp>
        <p:nvSpPr>
          <p:cNvPr id="3" name="Content Placeholder 2"/>
          <p:cNvSpPr>
            <a:spLocks noGrp="1"/>
          </p:cNvSpPr>
          <p:nvPr>
            <p:ph idx="1"/>
          </p:nvPr>
        </p:nvSpPr>
        <p:spPr>
          <a:xfrm>
            <a:off x="457200" y="908720"/>
            <a:ext cx="8229600" cy="5688632"/>
          </a:xfrm>
        </p:spPr>
        <p:txBody>
          <a:bodyPr>
            <a:normAutofit fontScale="85000" lnSpcReduction="20000"/>
          </a:bodyPr>
          <a:lstStyle/>
          <a:p>
            <a:r>
              <a:rPr lang="en-GB" dirty="0" smtClean="0"/>
              <a:t>Talk assessed hazard v risk, uncertainty and asked what is extreme? Could be extreme hazard, impact or both</a:t>
            </a:r>
          </a:p>
          <a:p>
            <a:r>
              <a:rPr lang="en-GB" dirty="0" smtClean="0"/>
              <a:t>Probabilistic Seismic Hazard Analysis is state-of-art; designed to answer how big, how bad, and how often</a:t>
            </a:r>
          </a:p>
          <a:p>
            <a:r>
              <a:rPr lang="en-GB" dirty="0" smtClean="0"/>
              <a:t>What’s probability of a specified hazard level being exceeded in a given period? Informs building codes, design and decision making processes</a:t>
            </a:r>
          </a:p>
          <a:p>
            <a:r>
              <a:rPr lang="en-GB" dirty="0" smtClean="0"/>
              <a:t>Use all viable models that are supported by data; account for uncertainty; weight them in risk tree</a:t>
            </a:r>
          </a:p>
          <a:p>
            <a:r>
              <a:rPr lang="en-GB" dirty="0" smtClean="0"/>
              <a:t>Consensus is unlikely; no one model is “correct”</a:t>
            </a:r>
          </a:p>
          <a:p>
            <a:r>
              <a:rPr lang="en-GB" dirty="0" smtClean="0"/>
              <a:t>Experts are often “anchored” in a model; some avoid making an analysis ‘</a:t>
            </a:r>
            <a:r>
              <a:rPr lang="en-GB" dirty="0" err="1" smtClean="0"/>
              <a:t>cos</a:t>
            </a:r>
            <a:r>
              <a:rPr lang="en-GB" dirty="0" smtClean="0"/>
              <a:t> there’s “no data”; this is fallacy because you can work by analogy with other EQ zones</a:t>
            </a:r>
          </a:p>
          <a:p>
            <a:r>
              <a:rPr lang="en-GB" dirty="0" smtClean="0"/>
              <a:t>Even if we get it right, competing social and financial interests may mean that mitigation does not happen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Carl </a:t>
            </a:r>
            <a:r>
              <a:rPr lang="en-GB" dirty="0" err="1" smtClean="0"/>
              <a:t>Bonnevie</a:t>
            </a:r>
            <a:r>
              <a:rPr lang="en-GB" dirty="0" smtClean="0"/>
              <a:t> </a:t>
            </a:r>
            <a:r>
              <a:rPr lang="en-GB" dirty="0" err="1" smtClean="0"/>
              <a:t>Harbitz</a:t>
            </a:r>
            <a:endParaRPr lang="en-GB" dirty="0"/>
          </a:p>
        </p:txBody>
      </p:sp>
      <p:sp>
        <p:nvSpPr>
          <p:cNvPr id="3" name="Content Placeholder 2"/>
          <p:cNvSpPr>
            <a:spLocks noGrp="1"/>
          </p:cNvSpPr>
          <p:nvPr>
            <p:ph idx="1"/>
          </p:nvPr>
        </p:nvSpPr>
        <p:spPr>
          <a:xfrm>
            <a:off x="457200" y="1600200"/>
            <a:ext cx="8363272" cy="4853136"/>
          </a:xfrm>
        </p:spPr>
        <p:txBody>
          <a:bodyPr>
            <a:normAutofit fontScale="92500" lnSpcReduction="20000"/>
          </a:bodyPr>
          <a:lstStyle/>
          <a:p>
            <a:r>
              <a:rPr lang="en-GB" dirty="0" smtClean="0"/>
              <a:t>Why are submarine landslides extreme? Because the have extreme volume, velocity, travel distance</a:t>
            </a:r>
          </a:p>
          <a:p>
            <a:r>
              <a:rPr lang="en-GB" dirty="0" smtClean="0"/>
              <a:t>Landslides are worse in shallow water; EQ worse in deep water</a:t>
            </a:r>
          </a:p>
          <a:p>
            <a:r>
              <a:rPr lang="en-GB" dirty="0" smtClean="0"/>
              <a:t>PTHA is problematic to apply </a:t>
            </a:r>
            <a:r>
              <a:rPr lang="en-GB" dirty="0" err="1" smtClean="0"/>
              <a:t>cf</a:t>
            </a:r>
            <a:r>
              <a:rPr lang="en-GB" dirty="0" smtClean="0"/>
              <a:t> PSHA due to greater uncertainties associated with tsunami</a:t>
            </a:r>
          </a:p>
          <a:p>
            <a:r>
              <a:rPr lang="en-GB" dirty="0" smtClean="0"/>
              <a:t>Problems are also found in converting PTHA to landslide tsunami due to local nature, worse data</a:t>
            </a:r>
          </a:p>
          <a:p>
            <a:r>
              <a:rPr lang="en-GB" dirty="0" smtClean="0"/>
              <a:t>Better to use a scenario approach for landslides?</a:t>
            </a:r>
          </a:p>
          <a:p>
            <a:r>
              <a:rPr lang="en-GB" dirty="0" smtClean="0"/>
              <a:t>Exploration in deeper water increases relevance of addressing submarine landslides in coming years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dirty="0" err="1" smtClean="0"/>
              <a:t>Gero</a:t>
            </a:r>
            <a:r>
              <a:rPr lang="en-GB" dirty="0" smtClean="0"/>
              <a:t> Michel</a:t>
            </a:r>
            <a:endParaRPr lang="en-GB" dirty="0"/>
          </a:p>
        </p:txBody>
      </p:sp>
      <p:sp>
        <p:nvSpPr>
          <p:cNvPr id="3" name="Content Placeholder 2"/>
          <p:cNvSpPr>
            <a:spLocks noGrp="1"/>
          </p:cNvSpPr>
          <p:nvPr>
            <p:ph idx="1"/>
          </p:nvPr>
        </p:nvSpPr>
        <p:spPr>
          <a:xfrm>
            <a:off x="179512" y="836712"/>
            <a:ext cx="8568952" cy="6021288"/>
          </a:xfrm>
        </p:spPr>
        <p:txBody>
          <a:bodyPr>
            <a:normAutofit fontScale="92500" lnSpcReduction="20000"/>
          </a:bodyPr>
          <a:lstStyle/>
          <a:p>
            <a:r>
              <a:rPr lang="en-GB" dirty="0" smtClean="0"/>
              <a:t>Willis Re creating profit from risk management</a:t>
            </a:r>
          </a:p>
          <a:p>
            <a:r>
              <a:rPr lang="en-GB" dirty="0" smtClean="0"/>
              <a:t>Principles of insurance; pooling, accidental and finite loss, affordable premium, capital required</a:t>
            </a:r>
          </a:p>
          <a:p>
            <a:r>
              <a:rPr lang="en-GB" dirty="0" smtClean="0"/>
              <a:t>Extreme events: ones that need lots of capital!</a:t>
            </a:r>
          </a:p>
          <a:p>
            <a:r>
              <a:rPr lang="en-GB" dirty="0" smtClean="0"/>
              <a:t>Market hardens after major event, with human, property and capital losses, limited new capital</a:t>
            </a:r>
          </a:p>
          <a:p>
            <a:r>
              <a:rPr lang="en-GB" dirty="0" smtClean="0"/>
              <a:t>Risk management by deterministic, probabilistic and hybrid models; e.g. maximum foreseeable loss</a:t>
            </a:r>
          </a:p>
          <a:p>
            <a:r>
              <a:rPr lang="en-GB" dirty="0" smtClean="0"/>
              <a:t>Willis Re Research Network is designed to bring science into the insurance process and increase resilience, capital influx, insurance penetration...</a:t>
            </a:r>
          </a:p>
          <a:p>
            <a:r>
              <a:rPr lang="en-GB" dirty="0" smtClean="0"/>
              <a:t>Global models like GEM and hazard and risk maps</a:t>
            </a:r>
          </a:p>
          <a:p>
            <a:r>
              <a:rPr lang="en-GB" dirty="0" smtClean="0"/>
              <a:t>And perception is also part of the risk equation!</a:t>
            </a:r>
          </a:p>
          <a:p>
            <a:pPr>
              <a:buFont typeface="Wingdings" pitchFamily="2" charset="2"/>
              <a:buChar char="Ø"/>
            </a:pPr>
            <a:r>
              <a:rPr lang="en-GB" dirty="0" smtClean="0"/>
              <a:t>Understand, allow, share and insure risk affordably</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Maria </a:t>
            </a:r>
            <a:r>
              <a:rPr lang="en-GB" dirty="0" err="1" smtClean="0"/>
              <a:t>Bostenaru</a:t>
            </a:r>
            <a:r>
              <a:rPr lang="en-GB" dirty="0" smtClean="0"/>
              <a:t> Dan</a:t>
            </a:r>
            <a:endParaRPr lang="en-GB" dirty="0"/>
          </a:p>
        </p:txBody>
      </p:sp>
      <p:sp>
        <p:nvSpPr>
          <p:cNvPr id="3" name="Content Placeholder 2"/>
          <p:cNvSpPr>
            <a:spLocks noGrp="1"/>
          </p:cNvSpPr>
          <p:nvPr>
            <p:ph idx="1"/>
          </p:nvPr>
        </p:nvSpPr>
        <p:spPr>
          <a:xfrm>
            <a:off x="323528" y="1600200"/>
            <a:ext cx="8496944" cy="4525963"/>
          </a:xfrm>
        </p:spPr>
        <p:txBody>
          <a:bodyPr>
            <a:normAutofit lnSpcReduction="10000"/>
          </a:bodyPr>
          <a:lstStyle/>
          <a:p>
            <a:r>
              <a:rPr lang="en-GB" dirty="0" smtClean="0"/>
              <a:t>Architecture and civil engineering aspects/costs: building typology, especially reinforced concrete</a:t>
            </a:r>
          </a:p>
          <a:p>
            <a:r>
              <a:rPr lang="en-GB" dirty="0" smtClean="0"/>
              <a:t>Methodology was developed based on existing project management procedures and software</a:t>
            </a:r>
          </a:p>
          <a:p>
            <a:r>
              <a:rPr lang="en-GB" dirty="0" smtClean="0"/>
              <a:t>Comparison between many different countries</a:t>
            </a:r>
          </a:p>
          <a:p>
            <a:r>
              <a:rPr lang="en-GB" dirty="0" smtClean="0"/>
              <a:t>Comparison of retrofit costs versus repair costs, rebuild costs, for different earthquakes</a:t>
            </a:r>
          </a:p>
          <a:p>
            <a:r>
              <a:rPr lang="en-GB" dirty="0" smtClean="0"/>
              <a:t>Future developments: timber; simulation effort using </a:t>
            </a:r>
            <a:r>
              <a:rPr lang="en-GB" dirty="0" err="1" smtClean="0"/>
              <a:t>Sim</a:t>
            </a:r>
            <a:r>
              <a:rPr lang="en-GB" dirty="0" smtClean="0"/>
              <a:t> City gaming software approach,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dirty="0" smtClean="0"/>
              <a:t>Shelley-Ann Jules </a:t>
            </a:r>
            <a:r>
              <a:rPr lang="en-GB" dirty="0" err="1" smtClean="0"/>
              <a:t>Plag</a:t>
            </a:r>
            <a:endParaRPr lang="en-GB" dirty="0"/>
          </a:p>
        </p:txBody>
      </p:sp>
      <p:sp>
        <p:nvSpPr>
          <p:cNvPr id="3" name="Content Placeholder 2"/>
          <p:cNvSpPr>
            <a:spLocks noGrp="1"/>
          </p:cNvSpPr>
          <p:nvPr>
            <p:ph idx="1"/>
          </p:nvPr>
        </p:nvSpPr>
        <p:spPr>
          <a:xfrm>
            <a:off x="323528" y="792088"/>
            <a:ext cx="8435280" cy="6021288"/>
          </a:xfrm>
        </p:spPr>
        <p:txBody>
          <a:bodyPr>
            <a:normAutofit fontScale="85000" lnSpcReduction="10000"/>
          </a:bodyPr>
          <a:lstStyle/>
          <a:p>
            <a:r>
              <a:rPr lang="en-GB" dirty="0" smtClean="0"/>
              <a:t>Haiti: dense urban development, very poor building codes, poorly enforced, and so huge numbers dead</a:t>
            </a:r>
          </a:p>
          <a:p>
            <a:r>
              <a:rPr lang="en-GB" dirty="0" smtClean="0"/>
              <a:t>Chilli: not dense population, better building codes, better enforced, so orders of magnitude less deaths</a:t>
            </a:r>
          </a:p>
          <a:p>
            <a:r>
              <a:rPr lang="en-GB" dirty="0" smtClean="0"/>
              <a:t>Building codes are based on Structural Loads, which can be dead (fixed) or dynamic (cars on a bridge) or dynamic and environmental (winds, seismic...)</a:t>
            </a:r>
          </a:p>
          <a:p>
            <a:r>
              <a:rPr lang="en-GB" dirty="0" smtClean="0"/>
              <a:t>Loads can be underestimated; can be domino effect</a:t>
            </a:r>
          </a:p>
          <a:p>
            <a:r>
              <a:rPr lang="en-GB" dirty="0" smtClean="0"/>
              <a:t>We have little control of hazards; but we can chose where (vulnerability) &amp; how (exposed asset) we build</a:t>
            </a:r>
          </a:p>
          <a:p>
            <a:pPr>
              <a:buFont typeface="Wingdings" pitchFamily="2" charset="2"/>
              <a:buChar char="Ø"/>
            </a:pPr>
            <a:r>
              <a:rPr lang="en-GB" dirty="0" smtClean="0"/>
              <a:t>Make sure that good science informs building codes</a:t>
            </a:r>
          </a:p>
          <a:p>
            <a:r>
              <a:rPr lang="en-GB" dirty="0" smtClean="0"/>
              <a:t>Perception is important to how we deal with risk; we weigh it up against benefits, the risk any hazard event won’t happen or whether we chose a risk or it’s imposed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Hans-Peter</a:t>
            </a:r>
            <a:endParaRPr lang="en-GB" dirty="0"/>
          </a:p>
        </p:txBody>
      </p:sp>
      <p:sp>
        <p:nvSpPr>
          <p:cNvPr id="3" name="Content Placeholder 2"/>
          <p:cNvSpPr>
            <a:spLocks noGrp="1"/>
          </p:cNvSpPr>
          <p:nvPr>
            <p:ph idx="1"/>
          </p:nvPr>
        </p:nvSpPr>
        <p:spPr/>
        <p:txBody>
          <a:bodyPr/>
          <a:lstStyle/>
          <a:p>
            <a:r>
              <a:rPr lang="en-GB" dirty="0" smtClean="0"/>
              <a:t>Black Swan intro</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Youcef</a:t>
            </a:r>
            <a:r>
              <a:rPr lang="en-GB" dirty="0" smtClean="0"/>
              <a:t> </a:t>
            </a:r>
            <a:r>
              <a:rPr lang="en-GB" dirty="0" err="1" smtClean="0"/>
              <a:t>Bouhadad</a:t>
            </a:r>
            <a:endParaRPr lang="en-GB" dirty="0"/>
          </a:p>
        </p:txBody>
      </p:sp>
      <p:sp>
        <p:nvSpPr>
          <p:cNvPr id="3" name="Content Placeholder 2"/>
          <p:cNvSpPr>
            <a:spLocks noGrp="1"/>
          </p:cNvSpPr>
          <p:nvPr>
            <p:ph idx="1"/>
          </p:nvPr>
        </p:nvSpPr>
        <p:spPr>
          <a:xfrm>
            <a:off x="457200" y="1600200"/>
            <a:ext cx="8291264" cy="4525963"/>
          </a:xfrm>
        </p:spPr>
        <p:txBody>
          <a:bodyPr/>
          <a:lstStyle/>
          <a:p>
            <a:r>
              <a:rPr lang="en-GB" dirty="0" smtClean="0"/>
              <a:t>Extreme means out of the ordinary range</a:t>
            </a:r>
          </a:p>
          <a:p>
            <a:r>
              <a:rPr lang="en-GB" dirty="0" smtClean="0"/>
              <a:t>He presented some characteristic earthquakes from Algeria, which met this criteria and which left clear record in the geology, inc of tsunami</a:t>
            </a:r>
          </a:p>
          <a:p>
            <a:r>
              <a:rPr lang="en-GB" dirty="0" smtClean="0"/>
              <a:t>New building projects are located in the area at most risk from extreme earthquakes and or tsunami, including high-rise, </a:t>
            </a:r>
            <a:r>
              <a:rPr lang="en-GB" smtClean="0"/>
              <a:t>tourist complexes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Alik</a:t>
            </a:r>
            <a:r>
              <a:rPr lang="en-GB" dirty="0" smtClean="0"/>
              <a:t> Ismail-</a:t>
            </a:r>
            <a:r>
              <a:rPr lang="en-GB" dirty="0" err="1" smtClean="0"/>
              <a:t>Zadeh</a:t>
            </a:r>
            <a:endParaRPr lang="en-GB" dirty="0"/>
          </a:p>
        </p:txBody>
      </p:sp>
      <p:sp>
        <p:nvSpPr>
          <p:cNvPr id="3" name="Content Placeholder 2"/>
          <p:cNvSpPr>
            <a:spLocks noGrp="1"/>
          </p:cNvSpPr>
          <p:nvPr>
            <p:ph idx="1"/>
          </p:nvPr>
        </p:nvSpPr>
        <p:spPr/>
        <p:txBody>
          <a:bodyPr>
            <a:normAutofit lnSpcReduction="10000"/>
          </a:bodyPr>
          <a:lstStyle/>
          <a:p>
            <a:r>
              <a:rPr lang="en-GB" dirty="0" smtClean="0"/>
              <a:t>Earthquakes don’t kill people, buildings do</a:t>
            </a:r>
          </a:p>
          <a:p>
            <a:r>
              <a:rPr lang="en-GB" dirty="0" smtClean="0"/>
              <a:t>Great first slide of “closing comments”....!</a:t>
            </a:r>
          </a:p>
          <a:p>
            <a:r>
              <a:rPr lang="en-GB" dirty="0" smtClean="0"/>
              <a:t>We have experienced a loss of faith after the enlightenment and a loss of safety, recently</a:t>
            </a:r>
          </a:p>
          <a:p>
            <a:r>
              <a:rPr lang="en-GB" dirty="0" smtClean="0"/>
              <a:t>Reviewed development of risk management and in so doing the tools available to scientists inc. Drilling, GPS, modelling, geomorphology, </a:t>
            </a:r>
            <a:r>
              <a:rPr lang="en-GB" dirty="0" err="1" smtClean="0"/>
              <a:t>palaeoseismology</a:t>
            </a:r>
            <a:r>
              <a:rPr lang="en-GB" dirty="0" smtClean="0"/>
              <a:t>...</a:t>
            </a:r>
          </a:p>
          <a:p>
            <a:r>
              <a:rPr lang="en-GB" dirty="0" smtClean="0"/>
              <a:t>Talked about prediction; triggered discussion!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Alvaro Gonzalez</a:t>
            </a:r>
            <a:endParaRPr lang="en-GB" dirty="0"/>
          </a:p>
        </p:txBody>
      </p:sp>
      <p:sp>
        <p:nvSpPr>
          <p:cNvPr id="3" name="Content Placeholder 2"/>
          <p:cNvSpPr>
            <a:spLocks noGrp="1"/>
          </p:cNvSpPr>
          <p:nvPr>
            <p:ph idx="1"/>
          </p:nvPr>
        </p:nvSpPr>
        <p:spPr/>
        <p:txBody>
          <a:bodyPr>
            <a:normAutofit lnSpcReduction="10000"/>
          </a:bodyPr>
          <a:lstStyle/>
          <a:p>
            <a:r>
              <a:rPr lang="en-GB" dirty="0" smtClean="0"/>
              <a:t>Attempting to make empirical, spatial forecast</a:t>
            </a:r>
          </a:p>
          <a:p>
            <a:r>
              <a:rPr lang="en-GB" dirty="0" smtClean="0"/>
              <a:t>Use the fact that earthquakes cluster strongly along known fault zones; next will be close to previous; model identifies “plate boundaries”</a:t>
            </a:r>
          </a:p>
          <a:p>
            <a:r>
              <a:rPr lang="en-GB" dirty="0" smtClean="0"/>
              <a:t>Test against the next earthquake and update</a:t>
            </a:r>
          </a:p>
          <a:p>
            <a:r>
              <a:rPr lang="en-GB" dirty="0" smtClean="0"/>
              <a:t>He presented examples where the earthquake occurred in high probability zones e.g. Japan</a:t>
            </a:r>
          </a:p>
          <a:p>
            <a:r>
              <a:rPr lang="en-GB" dirty="0" smtClean="0"/>
              <a:t>Problem is that the whole </a:t>
            </a:r>
            <a:r>
              <a:rPr lang="en-GB" dirty="0" err="1" smtClean="0"/>
              <a:t>subduction</a:t>
            </a:r>
            <a:r>
              <a:rPr lang="en-GB" dirty="0" smtClean="0"/>
              <a:t> zone is high probability; how useful is this forecast?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Suleyman</a:t>
            </a:r>
            <a:r>
              <a:rPr lang="en-GB" dirty="0" smtClean="0"/>
              <a:t> Sami </a:t>
            </a:r>
            <a:r>
              <a:rPr lang="en-GB" dirty="0" err="1" smtClean="0"/>
              <a:t>Nalbant</a:t>
            </a:r>
            <a:endParaRPr lang="en-GB" dirty="0"/>
          </a:p>
        </p:txBody>
      </p:sp>
      <p:sp>
        <p:nvSpPr>
          <p:cNvPr id="3" name="Content Placeholder 2"/>
          <p:cNvSpPr>
            <a:spLocks noGrp="1"/>
          </p:cNvSpPr>
          <p:nvPr>
            <p:ph idx="1"/>
          </p:nvPr>
        </p:nvSpPr>
        <p:spPr/>
        <p:txBody>
          <a:bodyPr/>
          <a:lstStyle/>
          <a:p>
            <a:r>
              <a:rPr lang="en-GB" dirty="0" smtClean="0"/>
              <a:t>Strain accumulation (ratio of </a:t>
            </a:r>
            <a:r>
              <a:rPr lang="en-GB" dirty="0" err="1" smtClean="0"/>
              <a:t>interseismic</a:t>
            </a:r>
            <a:r>
              <a:rPr lang="en-GB" dirty="0" smtClean="0"/>
              <a:t> slip rate to plate convergence rate) identifies parts of fault that are strongly coupled or locked</a:t>
            </a:r>
          </a:p>
          <a:p>
            <a:r>
              <a:rPr lang="en-GB" dirty="0" smtClean="0"/>
              <a:t>Can use geodesy or </a:t>
            </a:r>
            <a:r>
              <a:rPr lang="en-GB" dirty="0" err="1" smtClean="0"/>
              <a:t>palaeogeodesy</a:t>
            </a:r>
            <a:r>
              <a:rPr lang="en-GB" dirty="0" smtClean="0"/>
              <a:t> for rates</a:t>
            </a:r>
          </a:p>
          <a:p>
            <a:r>
              <a:rPr lang="en-GB" dirty="0" smtClean="0"/>
              <a:t>Models do not seem right; influence of past events seems to be as strong as recent events</a:t>
            </a:r>
          </a:p>
          <a:p>
            <a:r>
              <a:rPr lang="en-GB" dirty="0" smtClean="0"/>
              <a:t>Use corals to look at uplift history, refine slips</a:t>
            </a:r>
          </a:p>
          <a:p>
            <a:r>
              <a:rPr lang="en-GB" dirty="0" smtClean="0"/>
              <a:t>Looking for more coral data to improve further </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Roger </a:t>
            </a:r>
            <a:r>
              <a:rPr lang="en-GB" dirty="0" err="1" smtClean="0"/>
              <a:t>Urgelles</a:t>
            </a:r>
            <a:endParaRPr lang="en-GB" dirty="0"/>
          </a:p>
        </p:txBody>
      </p:sp>
      <p:sp>
        <p:nvSpPr>
          <p:cNvPr id="3" name="Content Placeholder 2"/>
          <p:cNvSpPr>
            <a:spLocks noGrp="1"/>
          </p:cNvSpPr>
          <p:nvPr>
            <p:ph idx="1"/>
          </p:nvPr>
        </p:nvSpPr>
        <p:spPr>
          <a:xfrm>
            <a:off x="457200" y="1600200"/>
            <a:ext cx="8363272" cy="4925144"/>
          </a:xfrm>
        </p:spPr>
        <p:txBody>
          <a:bodyPr>
            <a:normAutofit fontScale="92500" lnSpcReduction="20000"/>
          </a:bodyPr>
          <a:lstStyle/>
          <a:p>
            <a:r>
              <a:rPr lang="en-GB" dirty="0" smtClean="0"/>
              <a:t>Mediterranean is densely populated/visited</a:t>
            </a:r>
          </a:p>
          <a:p>
            <a:r>
              <a:rPr lang="en-GB" dirty="0" smtClean="0"/>
              <a:t>High density sea-floor resources, infrastructure</a:t>
            </a:r>
          </a:p>
          <a:p>
            <a:r>
              <a:rPr lang="en-GB" dirty="0" smtClean="0"/>
              <a:t>History of tsunamis from EQ, volcano, landslide</a:t>
            </a:r>
          </a:p>
          <a:p>
            <a:r>
              <a:rPr lang="en-GB" dirty="0" smtClean="0"/>
              <a:t>Fluid escape from seabed sediments, basement structures control submarine landslides</a:t>
            </a:r>
          </a:p>
          <a:p>
            <a:r>
              <a:rPr lang="en-GB" dirty="0" smtClean="0"/>
              <a:t>Reviewed characteristics of submarine landslides</a:t>
            </a:r>
          </a:p>
          <a:p>
            <a:r>
              <a:rPr lang="en-GB" dirty="0" smtClean="0"/>
              <a:t>Active margins show many but smaller submarine landslides and their associated landslide tsunamis; passive, fewer but larger; little is known re ages</a:t>
            </a:r>
          </a:p>
          <a:p>
            <a:r>
              <a:rPr lang="en-GB" dirty="0" smtClean="0"/>
              <a:t>Modelled tsunami likely to be generated from various submarine landslides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dirty="0" smtClean="0"/>
              <a:t>Dario Tedesco</a:t>
            </a:r>
            <a:endParaRPr lang="en-GB" dirty="0"/>
          </a:p>
        </p:txBody>
      </p:sp>
      <p:sp>
        <p:nvSpPr>
          <p:cNvPr id="3" name="Content Placeholder 2"/>
          <p:cNvSpPr>
            <a:spLocks noGrp="1"/>
          </p:cNvSpPr>
          <p:nvPr>
            <p:ph idx="1"/>
          </p:nvPr>
        </p:nvSpPr>
        <p:spPr>
          <a:xfrm>
            <a:off x="179512" y="1196752"/>
            <a:ext cx="8712968" cy="5472608"/>
          </a:xfrm>
        </p:spPr>
        <p:txBody>
          <a:bodyPr>
            <a:normAutofit fontScale="85000" lnSpcReduction="10000"/>
          </a:bodyPr>
          <a:lstStyle/>
          <a:p>
            <a:r>
              <a:rPr lang="en-GB" dirty="0" smtClean="0"/>
              <a:t>Project: increase </a:t>
            </a:r>
            <a:r>
              <a:rPr lang="en-GB" dirty="0" err="1" smtClean="0"/>
              <a:t>Goma</a:t>
            </a:r>
            <a:r>
              <a:rPr lang="en-GB" dirty="0" smtClean="0"/>
              <a:t> Volcano Observatory and relevant government ministry’s capacity</a:t>
            </a:r>
          </a:p>
          <a:p>
            <a:r>
              <a:rPr lang="en-GB" dirty="0" smtClean="0"/>
              <a:t>Multiple </a:t>
            </a:r>
            <a:r>
              <a:rPr lang="en-GB" dirty="0" err="1" smtClean="0"/>
              <a:t>geohazards</a:t>
            </a:r>
            <a:r>
              <a:rPr lang="en-GB" dirty="0" smtClean="0"/>
              <a:t>: volcano, EQ, soil gasses, inc killer lake, acid rain, mudflows, landslides</a:t>
            </a:r>
          </a:p>
          <a:p>
            <a:r>
              <a:rPr lang="en-GB" dirty="0" smtClean="0"/>
              <a:t>Real time seismic and EO (EVOSS end user); not real-time GPS, but hope to have it soon</a:t>
            </a:r>
          </a:p>
          <a:p>
            <a:r>
              <a:rPr lang="en-GB" dirty="0" smtClean="0"/>
              <a:t>Scale of impact from negligible to catastrophic and for probability, from possible to probable, used to communicate a range of scenarios based on past events in schools, radio, </a:t>
            </a:r>
            <a:r>
              <a:rPr lang="en-GB" dirty="0" err="1" smtClean="0"/>
              <a:t>sms</a:t>
            </a:r>
            <a:r>
              <a:rPr lang="en-GB" dirty="0" smtClean="0"/>
              <a:t>, via a conference with authorities in DRC and Rwanda, books and leaflets</a:t>
            </a:r>
          </a:p>
          <a:p>
            <a:r>
              <a:rPr lang="en-GB" dirty="0" smtClean="0"/>
              <a:t>Identify and understand: map, monitor, make aware and prepare, scenario plans, respond; share information; plan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Paraskevi</a:t>
            </a:r>
            <a:r>
              <a:rPr lang="en-GB" dirty="0" smtClean="0"/>
              <a:t> </a:t>
            </a:r>
            <a:r>
              <a:rPr lang="en-GB" dirty="0" err="1" smtClean="0"/>
              <a:t>Nomikou</a:t>
            </a:r>
            <a:endParaRPr lang="en-GB" dirty="0"/>
          </a:p>
        </p:txBody>
      </p:sp>
      <p:sp>
        <p:nvSpPr>
          <p:cNvPr id="3" name="Content Placeholder 2"/>
          <p:cNvSpPr>
            <a:spLocks noGrp="1"/>
          </p:cNvSpPr>
          <p:nvPr>
            <p:ph idx="1"/>
          </p:nvPr>
        </p:nvSpPr>
        <p:spPr>
          <a:xfrm>
            <a:off x="323528" y="1600200"/>
            <a:ext cx="8496944" cy="5069160"/>
          </a:xfrm>
        </p:spPr>
        <p:txBody>
          <a:bodyPr>
            <a:normAutofit fontScale="92500" lnSpcReduction="10000"/>
          </a:bodyPr>
          <a:lstStyle/>
          <a:p>
            <a:r>
              <a:rPr lang="en-GB" dirty="0" err="1" smtClean="0"/>
              <a:t>Santorini</a:t>
            </a:r>
            <a:r>
              <a:rPr lang="en-GB" dirty="0" smtClean="0"/>
              <a:t> is “inflating”, has hot water at subsea cone and has newly increased seismic activity</a:t>
            </a:r>
          </a:p>
          <a:p>
            <a:r>
              <a:rPr lang="en-GB" dirty="0" smtClean="0"/>
              <a:t>Use remotely operated vehicles to study cones, circular domes, cracks, hydrothermal deposits</a:t>
            </a:r>
          </a:p>
          <a:p>
            <a:r>
              <a:rPr lang="en-GB" dirty="0" err="1" smtClean="0"/>
              <a:t>Kolumbo</a:t>
            </a:r>
            <a:r>
              <a:rPr lang="en-GB" dirty="0" smtClean="0"/>
              <a:t> subsea volcano to NE has active CO2 vents and activity, bacterial mats and no fish</a:t>
            </a:r>
          </a:p>
          <a:p>
            <a:r>
              <a:rPr lang="en-GB" dirty="0" smtClean="0"/>
              <a:t>Gold, silver and zinc enrichment in the vents</a:t>
            </a:r>
          </a:p>
          <a:p>
            <a:r>
              <a:rPr lang="en-GB" dirty="0" err="1" smtClean="0"/>
              <a:t>InSAR</a:t>
            </a:r>
            <a:r>
              <a:rPr lang="en-GB" dirty="0" smtClean="0"/>
              <a:t> data are consistent with these observations as island is a fault-controlled “flower” structure</a:t>
            </a:r>
          </a:p>
          <a:p>
            <a:r>
              <a:rPr lang="en-GB" dirty="0" smtClean="0"/>
              <a:t>Activity requires integrated monitoring program</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Efthymios</a:t>
            </a:r>
            <a:r>
              <a:rPr lang="en-GB" dirty="0" smtClean="0"/>
              <a:t> K </a:t>
            </a:r>
            <a:r>
              <a:rPr lang="en-GB" dirty="0" err="1" smtClean="0"/>
              <a:t>Tripsanas</a:t>
            </a:r>
            <a:endParaRPr lang="en-GB" dirty="0"/>
          </a:p>
        </p:txBody>
      </p:sp>
      <p:sp>
        <p:nvSpPr>
          <p:cNvPr id="3" name="Content Placeholder 2"/>
          <p:cNvSpPr>
            <a:spLocks noGrp="1"/>
          </p:cNvSpPr>
          <p:nvPr>
            <p:ph idx="1"/>
          </p:nvPr>
        </p:nvSpPr>
        <p:spPr>
          <a:xfrm>
            <a:off x="457200" y="1600200"/>
            <a:ext cx="8229600" cy="5069160"/>
          </a:xfrm>
        </p:spPr>
        <p:txBody>
          <a:bodyPr>
            <a:normAutofit fontScale="92500" lnSpcReduction="10000"/>
          </a:bodyPr>
          <a:lstStyle/>
          <a:p>
            <a:r>
              <a:rPr lang="en-GB" dirty="0" smtClean="0"/>
              <a:t>Large </a:t>
            </a:r>
            <a:r>
              <a:rPr lang="en-GB" dirty="0" err="1" smtClean="0"/>
              <a:t>Santorini</a:t>
            </a:r>
            <a:r>
              <a:rPr lang="en-GB" dirty="0" smtClean="0"/>
              <a:t> sediment volumes require a collapse at some point in the recent history</a:t>
            </a:r>
          </a:p>
          <a:p>
            <a:r>
              <a:rPr lang="en-GB" dirty="0" smtClean="0"/>
              <a:t>Dating of 3 </a:t>
            </a:r>
            <a:r>
              <a:rPr lang="en-GB" dirty="0" err="1" smtClean="0"/>
              <a:t>turbidites</a:t>
            </a:r>
            <a:r>
              <a:rPr lang="en-GB" dirty="0" smtClean="0"/>
              <a:t> at 3.6, 20 and 30-40 ka</a:t>
            </a:r>
          </a:p>
          <a:p>
            <a:r>
              <a:rPr lang="en-GB" dirty="0" smtClean="0"/>
              <a:t>Erect history of eruptions &amp; caldera collapse</a:t>
            </a:r>
          </a:p>
          <a:p>
            <a:r>
              <a:rPr lang="en-GB" dirty="0" smtClean="0"/>
              <a:t>How to get such a lot of mud in </a:t>
            </a:r>
            <a:r>
              <a:rPr lang="en-GB" dirty="0" err="1" smtClean="0"/>
              <a:t>homogenites</a:t>
            </a:r>
            <a:r>
              <a:rPr lang="en-GB" dirty="0" smtClean="0"/>
              <a:t>?</a:t>
            </a:r>
          </a:p>
          <a:p>
            <a:pPr>
              <a:buFont typeface="Wingdings" pitchFamily="2" charset="2"/>
              <a:buChar char="Ø"/>
            </a:pPr>
            <a:r>
              <a:rPr lang="en-GB" dirty="0" smtClean="0"/>
              <a:t> Gravity flows from caldera collapse?</a:t>
            </a:r>
          </a:p>
          <a:p>
            <a:pPr>
              <a:buFont typeface="Wingdings" pitchFamily="2" charset="2"/>
              <a:buChar char="Ø"/>
            </a:pPr>
            <a:r>
              <a:rPr lang="en-GB" dirty="0" smtClean="0"/>
              <a:t> Underwater </a:t>
            </a:r>
            <a:r>
              <a:rPr lang="en-GB" dirty="0" err="1" smtClean="0"/>
              <a:t>pyroclastic</a:t>
            </a:r>
            <a:r>
              <a:rPr lang="en-GB" dirty="0" smtClean="0"/>
              <a:t> flows c.f. Montserrat</a:t>
            </a:r>
          </a:p>
          <a:p>
            <a:r>
              <a:rPr lang="en-GB" dirty="0" smtClean="0"/>
              <a:t>Studying the sediments produced suggests that the Minoan eruption that destroyed a civilisation may not have been the largest eruption...</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Thomas </a:t>
            </a:r>
            <a:r>
              <a:rPr lang="en-GB" dirty="0" err="1" smtClean="0"/>
              <a:t>Oommen</a:t>
            </a:r>
            <a:endParaRPr lang="en-GB" dirty="0"/>
          </a:p>
        </p:txBody>
      </p:sp>
      <p:sp>
        <p:nvSpPr>
          <p:cNvPr id="3" name="Content Placeholder 2"/>
          <p:cNvSpPr>
            <a:spLocks noGrp="1"/>
          </p:cNvSpPr>
          <p:nvPr>
            <p:ph idx="1"/>
          </p:nvPr>
        </p:nvSpPr>
        <p:spPr>
          <a:xfrm>
            <a:off x="323528" y="1600200"/>
            <a:ext cx="8568952" cy="4925144"/>
          </a:xfrm>
        </p:spPr>
        <p:txBody>
          <a:bodyPr>
            <a:normAutofit lnSpcReduction="10000"/>
          </a:bodyPr>
          <a:lstStyle/>
          <a:p>
            <a:r>
              <a:rPr lang="en-GB" dirty="0" smtClean="0"/>
              <a:t>Liquefaction: increased pore pressure turns a saturated cohesion-less soil from solid to liquid</a:t>
            </a:r>
          </a:p>
          <a:p>
            <a:r>
              <a:rPr lang="en-GB" dirty="0" smtClean="0"/>
              <a:t>This creates mud flows, collapses, boils, etc.</a:t>
            </a:r>
          </a:p>
          <a:p>
            <a:r>
              <a:rPr lang="en-GB" dirty="0" smtClean="0"/>
              <a:t>Assessed in geotechnical tests, empirical models</a:t>
            </a:r>
          </a:p>
          <a:p>
            <a:r>
              <a:rPr lang="en-GB" dirty="0" smtClean="0"/>
              <a:t>Sampling is biased 3:1 in favour of liquefaction</a:t>
            </a:r>
          </a:p>
          <a:p>
            <a:r>
              <a:rPr lang="en-GB" dirty="0" smtClean="0"/>
              <a:t>Also problem of class imbalance for small classes and hazards are often an exception, not the rule</a:t>
            </a:r>
          </a:p>
          <a:p>
            <a:r>
              <a:rPr lang="en-GB" dirty="0" smtClean="0"/>
              <a:t>How do we identify all liquefied areas, spatially? Results improve if buffer mapped zone by 100m.</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dirty="0" err="1" smtClean="0"/>
              <a:t>Jorn</a:t>
            </a:r>
            <a:r>
              <a:rPr lang="en-GB" dirty="0" smtClean="0"/>
              <a:t> </a:t>
            </a:r>
            <a:r>
              <a:rPr lang="en-GB" dirty="0" err="1" smtClean="0"/>
              <a:t>Lauterjung</a:t>
            </a:r>
            <a:endParaRPr lang="en-GB" dirty="0"/>
          </a:p>
        </p:txBody>
      </p:sp>
      <p:sp>
        <p:nvSpPr>
          <p:cNvPr id="3" name="Content Placeholder 2"/>
          <p:cNvSpPr>
            <a:spLocks noGrp="1"/>
          </p:cNvSpPr>
          <p:nvPr>
            <p:ph idx="1"/>
          </p:nvPr>
        </p:nvSpPr>
        <p:spPr>
          <a:xfrm>
            <a:off x="179512" y="980728"/>
            <a:ext cx="8784976" cy="5688632"/>
          </a:xfrm>
        </p:spPr>
        <p:txBody>
          <a:bodyPr>
            <a:normAutofit fontScale="85000" lnSpcReduction="20000"/>
          </a:bodyPr>
          <a:lstStyle/>
          <a:p>
            <a:r>
              <a:rPr lang="en-GB" dirty="0" smtClean="0"/>
              <a:t>Tsunami warning system: up-stream and down-stream</a:t>
            </a:r>
          </a:p>
          <a:p>
            <a:r>
              <a:rPr lang="en-GB" dirty="0" smtClean="0"/>
              <a:t>Upstream is monitoring; downstream is creating societal awareness, preparedness, standard operational procedures</a:t>
            </a:r>
          </a:p>
          <a:p>
            <a:r>
              <a:rPr lang="en-GB" dirty="0" smtClean="0"/>
              <a:t>Integrated sensors... simulation system... decision support</a:t>
            </a:r>
          </a:p>
          <a:p>
            <a:r>
              <a:rPr lang="en-GB" dirty="0" smtClean="0"/>
              <a:t>Compare measured to many previously modelled scenarios</a:t>
            </a:r>
          </a:p>
          <a:p>
            <a:r>
              <a:rPr lang="en-GB" dirty="0" smtClean="0"/>
              <a:t>For far-field, only fault orientation is needed, but near-field needs earthquake location, rupture propagation direction</a:t>
            </a:r>
          </a:p>
          <a:p>
            <a:r>
              <a:rPr lang="en-GB" dirty="0" smtClean="0"/>
              <a:t>Rule-based decision process is based on the earthquake magnitude and depth and the tsunami wave-height</a:t>
            </a:r>
          </a:p>
          <a:p>
            <a:r>
              <a:rPr lang="en-GB" dirty="0" smtClean="0"/>
              <a:t>Warning chain: TV, radio, web, email, </a:t>
            </a:r>
            <a:r>
              <a:rPr lang="en-GB" dirty="0" err="1" smtClean="0"/>
              <a:t>sms</a:t>
            </a:r>
            <a:r>
              <a:rPr lang="en-GB" dirty="0" smtClean="0"/>
              <a:t>, sirens... But, who gets warned depends on local government’s views</a:t>
            </a:r>
          </a:p>
          <a:p>
            <a:r>
              <a:rPr lang="en-GB" dirty="0" smtClean="0"/>
              <a:t>Hazard and risk knowledge and forecasting are only half of the equation; other half is the preparedness and response</a:t>
            </a:r>
          </a:p>
          <a:p>
            <a:r>
              <a:rPr lang="en-GB" dirty="0" smtClean="0"/>
              <a:t>There are also issues in terms of mandated authorities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ESF</a:t>
            </a:r>
            <a:endParaRPr lang="en-GB" dirty="0"/>
          </a:p>
        </p:txBody>
      </p:sp>
      <p:sp>
        <p:nvSpPr>
          <p:cNvPr id="3" name="Content Placeholder 2"/>
          <p:cNvSpPr>
            <a:spLocks noGrp="1"/>
          </p:cNvSpPr>
          <p:nvPr>
            <p:ph idx="1"/>
          </p:nvPr>
        </p:nvSpPr>
        <p:spPr>
          <a:xfrm>
            <a:off x="385192" y="1600200"/>
            <a:ext cx="8507288" cy="4525963"/>
          </a:xfrm>
        </p:spPr>
        <p:txBody>
          <a:bodyPr>
            <a:normAutofit lnSpcReduction="10000"/>
          </a:bodyPr>
          <a:lstStyle/>
          <a:p>
            <a:r>
              <a:rPr lang="en-GB" dirty="0" smtClean="0"/>
              <a:t>Goals of ESF – advance science, develop new</a:t>
            </a:r>
          </a:p>
          <a:p>
            <a:r>
              <a:rPr lang="en-GB" dirty="0" smtClean="0"/>
              <a:t>Various domains covered; this meeting is one under Life, Earth &amp; Environmental Sciences</a:t>
            </a:r>
          </a:p>
          <a:p>
            <a:r>
              <a:rPr lang="en-GB" dirty="0" smtClean="0"/>
              <a:t>Various instruments; Exploratory Workshops, Conferences, EUROCORES, Research Networking Programmes, to increase networking, identify and develop synergy and avoid duplication on specific topics or issues like peer review process</a:t>
            </a:r>
          </a:p>
          <a:p>
            <a:r>
              <a:rPr lang="en-GB" dirty="0" smtClean="0"/>
              <a:t> This Research Conference is a starting point...</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Marino </a:t>
            </a:r>
            <a:r>
              <a:rPr lang="en-GB" dirty="0" err="1" smtClean="0"/>
              <a:t>Protti</a:t>
            </a:r>
            <a:endParaRPr lang="en-GB" dirty="0"/>
          </a:p>
        </p:txBody>
      </p:sp>
      <p:sp>
        <p:nvSpPr>
          <p:cNvPr id="3" name="Content Placeholder 2"/>
          <p:cNvSpPr>
            <a:spLocks noGrp="1"/>
          </p:cNvSpPr>
          <p:nvPr>
            <p:ph idx="1"/>
          </p:nvPr>
        </p:nvSpPr>
        <p:spPr>
          <a:xfrm>
            <a:off x="457200" y="1052736"/>
            <a:ext cx="8435280" cy="5805264"/>
          </a:xfrm>
        </p:spPr>
        <p:txBody>
          <a:bodyPr>
            <a:normAutofit fontScale="92500" lnSpcReduction="10000"/>
          </a:bodyPr>
          <a:lstStyle/>
          <a:p>
            <a:r>
              <a:rPr lang="en-GB" dirty="0" smtClean="0"/>
              <a:t>Early warning in C. America and is M9 possible?</a:t>
            </a:r>
          </a:p>
          <a:p>
            <a:r>
              <a:rPr lang="en-GB" dirty="0" err="1" smtClean="0"/>
              <a:t>Subduction</a:t>
            </a:r>
            <a:r>
              <a:rPr lang="en-GB" dirty="0" smtClean="0"/>
              <a:t> below both sides of Panama Block, from </a:t>
            </a:r>
            <a:r>
              <a:rPr lang="en-GB" dirty="0" err="1" smtClean="0"/>
              <a:t>Cocos</a:t>
            </a:r>
            <a:r>
              <a:rPr lang="en-GB" dirty="0" smtClean="0"/>
              <a:t> Plate in SW and Caribbean in NE</a:t>
            </a:r>
          </a:p>
          <a:p>
            <a:r>
              <a:rPr lang="en-GB" dirty="0" smtClean="0"/>
              <a:t>SW coast of Costa Rica subsiding, pushed north, seen in the GPS, seismicity and also in the field</a:t>
            </a:r>
          </a:p>
          <a:p>
            <a:r>
              <a:rPr lang="en-GB" dirty="0" smtClean="0"/>
              <a:t>Modelling this gives M7.8 with small tsunami, minimal risk as the coastline will be uplifted, with subsidence only in the gulf behind the peninsula</a:t>
            </a:r>
          </a:p>
          <a:p>
            <a:r>
              <a:rPr lang="en-GB" dirty="0" smtClean="0"/>
              <a:t>Liquefaction is a big problem as shaking will be strong and long-lasting and Gulf behind is filled with sediments from mainland rivers</a:t>
            </a:r>
          </a:p>
          <a:p>
            <a:r>
              <a:rPr lang="en-GB" dirty="0" smtClean="0"/>
              <a:t>His calculation suggest max M8.8 earthquake here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Rongjiang</a:t>
            </a:r>
            <a:r>
              <a:rPr lang="en-GB" dirty="0" smtClean="0"/>
              <a:t> Wang</a:t>
            </a:r>
            <a:endParaRPr lang="en-GB"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r>
              <a:rPr lang="en-GB" dirty="0" smtClean="0"/>
              <a:t>In near-field, using strong motion sensors and GPS and rapid inversion for early warning system</a:t>
            </a:r>
          </a:p>
          <a:p>
            <a:r>
              <a:rPr lang="en-GB" dirty="0" smtClean="0"/>
              <a:t>Integrating strong motion sensor and GPS for early warning; Japan case study as great data!</a:t>
            </a:r>
          </a:p>
          <a:p>
            <a:r>
              <a:rPr lang="en-GB" dirty="0" smtClean="0"/>
              <a:t>Strong motion: need to correct baseline errors at soft sediment sites (hard rock, borehole are OK)</a:t>
            </a:r>
          </a:p>
          <a:p>
            <a:r>
              <a:rPr lang="en-GB" dirty="0" smtClean="0"/>
              <a:t>Removal of outliers improves inversion results</a:t>
            </a:r>
          </a:p>
          <a:p>
            <a:r>
              <a:rPr lang="en-GB" dirty="0" smtClean="0"/>
              <a:t>GPS data: high-frequency noise-related errors</a:t>
            </a:r>
          </a:p>
          <a:p>
            <a:r>
              <a:rPr lang="en-GB" dirty="0" smtClean="0"/>
              <a:t>Complementary information from using both</a:t>
            </a:r>
          </a:p>
          <a:p>
            <a:r>
              <a:rPr lang="en-GB" dirty="0" smtClean="0"/>
              <a:t>Tested using fewer data to simulate other sites</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fontScale="90000"/>
          </a:bodyPr>
          <a:lstStyle/>
          <a:p>
            <a:r>
              <a:rPr lang="en-GB" dirty="0" smtClean="0"/>
              <a:t>Discussion: Rapid Disaster Assessment</a:t>
            </a:r>
            <a:endParaRPr lang="en-GB" dirty="0"/>
          </a:p>
        </p:txBody>
      </p:sp>
      <p:sp>
        <p:nvSpPr>
          <p:cNvPr id="3" name="Content Placeholder 2"/>
          <p:cNvSpPr>
            <a:spLocks noGrp="1"/>
          </p:cNvSpPr>
          <p:nvPr>
            <p:ph idx="1"/>
          </p:nvPr>
        </p:nvSpPr>
        <p:spPr>
          <a:xfrm>
            <a:off x="179512" y="764704"/>
            <a:ext cx="8964488" cy="6048672"/>
          </a:xfrm>
        </p:spPr>
        <p:txBody>
          <a:bodyPr>
            <a:normAutofit fontScale="85000" lnSpcReduction="20000"/>
          </a:bodyPr>
          <a:lstStyle/>
          <a:p>
            <a:r>
              <a:rPr lang="en-GB" dirty="0" smtClean="0"/>
              <a:t>Understand what responders need to know fast; it’s often different to what we want to know fast; varies by regions</a:t>
            </a:r>
          </a:p>
          <a:p>
            <a:r>
              <a:rPr lang="en-GB" dirty="0" smtClean="0"/>
              <a:t>Aftershocks: when and where to direct evacuation; this is difficult; maybe zones where there’ll be lots but only 3% of deaths are from them, as people have got out already after main shock, so maybe this isn’t so useful?</a:t>
            </a:r>
          </a:p>
          <a:p>
            <a:r>
              <a:rPr lang="en-GB" dirty="0" smtClean="0"/>
              <a:t>Damage assessment: where it’s worst, to focus rescue effort</a:t>
            </a:r>
          </a:p>
          <a:p>
            <a:r>
              <a:rPr lang="en-GB" dirty="0" smtClean="0"/>
              <a:t>Where are initial survivors: to treat life-threatening injuries</a:t>
            </a:r>
          </a:p>
          <a:p>
            <a:r>
              <a:rPr lang="en-GB" dirty="0" smtClean="0"/>
              <a:t>We can make an acceleration map in 30 minutes; need to combine this with vulnerability map (this is often lacking)</a:t>
            </a:r>
          </a:p>
          <a:p>
            <a:r>
              <a:rPr lang="en-GB" dirty="0" smtClean="0"/>
              <a:t>Global vulnerability mapping is a big gap (but being filled)</a:t>
            </a:r>
          </a:p>
          <a:p>
            <a:r>
              <a:rPr lang="en-GB" dirty="0" smtClean="0"/>
              <a:t>We can also pre-assess and then quickly re-assess the likely total deaths; this number needs far better dissemination</a:t>
            </a:r>
          </a:p>
          <a:p>
            <a:r>
              <a:rPr lang="en-GB" dirty="0" smtClean="0"/>
              <a:t>Improve pre-event relationships: make better preparation, education, communication, so people know what to do</a:t>
            </a:r>
          </a:p>
          <a:p>
            <a:r>
              <a:rPr lang="en-GB" dirty="0" smtClean="0"/>
              <a:t>Buildings: weapons of mass destruction; how to change?</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Headlines...</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Extreme Events are...</a:t>
            </a:r>
          </a:p>
          <a:p>
            <a:pPr lvl="1"/>
            <a:r>
              <a:rPr lang="en-GB" dirty="0" smtClean="0"/>
              <a:t>Ones outside the usual range (magnitude, impact)</a:t>
            </a:r>
          </a:p>
          <a:p>
            <a:pPr lvl="1"/>
            <a:r>
              <a:rPr lang="en-GB" dirty="0" smtClean="0"/>
              <a:t>Ones that require a lot of capital to cover losses!</a:t>
            </a:r>
          </a:p>
          <a:p>
            <a:pPr lvl="1">
              <a:buNone/>
            </a:pPr>
            <a:endParaRPr lang="en-GB" dirty="0" smtClean="0"/>
          </a:p>
          <a:p>
            <a:pPr>
              <a:buNone/>
            </a:pPr>
            <a:r>
              <a:rPr lang="en-GB" dirty="0" smtClean="0"/>
              <a:t>“Earthquakes don’t kill people, buildings do” or...</a:t>
            </a:r>
          </a:p>
          <a:p>
            <a:pPr>
              <a:buNone/>
            </a:pPr>
            <a:r>
              <a:rPr lang="en-GB" dirty="0" smtClean="0"/>
              <a:t>“Buildings are weapons of mass destruction” and</a:t>
            </a:r>
          </a:p>
          <a:p>
            <a:pPr>
              <a:buNone/>
            </a:pPr>
            <a:r>
              <a:rPr lang="en-GB" dirty="0" smtClean="0"/>
              <a:t>	“We have little control of hazards; but we can chose where and how we build buildings...”</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smtClean="0"/>
              <a:t>What are we (not) doing?</a:t>
            </a:r>
            <a:endParaRPr lang="en-GB" dirty="0"/>
          </a:p>
        </p:txBody>
      </p:sp>
      <p:sp>
        <p:nvSpPr>
          <p:cNvPr id="3" name="Content Placeholder 2"/>
          <p:cNvSpPr>
            <a:spLocks noGrp="1"/>
          </p:cNvSpPr>
          <p:nvPr>
            <p:ph idx="1"/>
          </p:nvPr>
        </p:nvSpPr>
        <p:spPr>
          <a:xfrm>
            <a:off x="457200" y="1196752"/>
            <a:ext cx="8435280" cy="5661248"/>
          </a:xfrm>
        </p:spPr>
        <p:txBody>
          <a:bodyPr>
            <a:normAutofit fontScale="92500" lnSpcReduction="10000"/>
          </a:bodyPr>
          <a:lstStyle/>
          <a:p>
            <a:r>
              <a:rPr lang="en-GB" dirty="0" smtClean="0"/>
              <a:t>Improving knowledge: ICSU, EC, ESF, NSF...</a:t>
            </a:r>
          </a:p>
          <a:p>
            <a:r>
              <a:rPr lang="en-GB" dirty="0" smtClean="0"/>
              <a:t>Improving data/observations: GEO, GMES...</a:t>
            </a:r>
          </a:p>
          <a:p>
            <a:r>
              <a:rPr lang="en-GB" dirty="0" smtClean="0"/>
              <a:t>Building networks: GHCP, COST, UNESCO...</a:t>
            </a:r>
          </a:p>
          <a:p>
            <a:r>
              <a:rPr lang="en-GB" dirty="0" smtClean="0"/>
              <a:t>Learn lessons from history, geology? Test models against real events? This has been questioned...</a:t>
            </a:r>
          </a:p>
          <a:p>
            <a:r>
              <a:rPr lang="en-GB" dirty="0" smtClean="0"/>
              <a:t>Turn science/observations into forecasts and info needed by authorities, in form they can use? e.g. “negligible – catastrophic”, “possible – probable”</a:t>
            </a:r>
          </a:p>
          <a:p>
            <a:r>
              <a:rPr lang="en-GB" dirty="0" smtClean="0"/>
              <a:t>Handle well, and openly, our large uncertainties...</a:t>
            </a:r>
          </a:p>
          <a:p>
            <a:r>
              <a:rPr lang="en-GB" dirty="0" smtClean="0"/>
              <a:t>Get our information to those who need it on time? Weak links are often dissemination and mitigation, influencing (global) building codes with science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dirty="0" smtClean="0"/>
              <a:t>What we (don’t) know</a:t>
            </a:r>
            <a:endParaRPr lang="en-GB" dirty="0"/>
          </a:p>
        </p:txBody>
      </p:sp>
      <p:sp>
        <p:nvSpPr>
          <p:cNvPr id="3" name="Content Placeholder 2"/>
          <p:cNvSpPr>
            <a:spLocks noGrp="1"/>
          </p:cNvSpPr>
          <p:nvPr>
            <p:ph idx="1"/>
          </p:nvPr>
        </p:nvSpPr>
        <p:spPr>
          <a:xfrm>
            <a:off x="216024" y="980728"/>
            <a:ext cx="8748464" cy="5400600"/>
          </a:xfrm>
        </p:spPr>
        <p:txBody>
          <a:bodyPr>
            <a:normAutofit fontScale="92500"/>
          </a:bodyPr>
          <a:lstStyle/>
          <a:p>
            <a:r>
              <a:rPr lang="en-GB" dirty="0" smtClean="0"/>
              <a:t>Our understanding of </a:t>
            </a:r>
            <a:r>
              <a:rPr lang="en-GB" dirty="0" err="1" smtClean="0"/>
              <a:t>geohazards</a:t>
            </a:r>
            <a:r>
              <a:rPr lang="en-GB" dirty="0" smtClean="0"/>
              <a:t> is increasing but...</a:t>
            </a:r>
          </a:p>
          <a:p>
            <a:r>
              <a:rPr lang="en-GB" dirty="0" smtClean="0"/>
              <a:t>We don’t know so well less frequent extreme events</a:t>
            </a:r>
          </a:p>
          <a:p>
            <a:r>
              <a:rPr lang="en-GB" dirty="0" smtClean="0"/>
              <a:t>We don’t have a good model of “domino effects”</a:t>
            </a:r>
          </a:p>
          <a:p>
            <a:r>
              <a:rPr lang="en-GB" dirty="0" smtClean="0"/>
              <a:t>By their nature, it’s hard to address black swans</a:t>
            </a:r>
          </a:p>
          <a:p>
            <a:r>
              <a:rPr lang="en-GB" dirty="0" smtClean="0"/>
              <a:t>Some hazards are well monitored, others are not</a:t>
            </a:r>
          </a:p>
          <a:p>
            <a:r>
              <a:rPr lang="en-GB" dirty="0" smtClean="0"/>
              <a:t>Some important datasets are “patchy” e.g. Real-time GPS, observations in marine environment </a:t>
            </a:r>
            <a:r>
              <a:rPr lang="en-GB" dirty="0" err="1" smtClean="0"/>
              <a:t>cf</a:t>
            </a:r>
            <a:r>
              <a:rPr lang="en-GB" dirty="0" smtClean="0"/>
              <a:t> on land</a:t>
            </a:r>
          </a:p>
          <a:p>
            <a:r>
              <a:rPr lang="en-GB" dirty="0" smtClean="0"/>
              <a:t>Where/when/what known generally not precisely</a:t>
            </a:r>
          </a:p>
          <a:p>
            <a:r>
              <a:rPr lang="en-GB" dirty="0" smtClean="0"/>
              <a:t>Important biases exist: sampling, “anchoring”...</a:t>
            </a:r>
          </a:p>
          <a:p>
            <a:r>
              <a:rPr lang="en-GB" dirty="0" smtClean="0"/>
              <a:t>Perception is also important; often not understood</a:t>
            </a:r>
          </a:p>
          <a:p>
            <a:endParaRPr lang="en-GB" dirty="0" smtClean="0"/>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Mona </a:t>
            </a:r>
            <a:r>
              <a:rPr lang="en-GB" dirty="0" err="1" smtClean="0"/>
              <a:t>Khaleghy</a:t>
            </a:r>
            <a:r>
              <a:rPr lang="en-GB" dirty="0" smtClean="0"/>
              <a:t> </a:t>
            </a:r>
            <a:r>
              <a:rPr lang="en-GB" dirty="0" err="1" smtClean="0"/>
              <a:t>Rad</a:t>
            </a:r>
            <a:endParaRPr lang="en-GB" dirty="0"/>
          </a:p>
        </p:txBody>
      </p:sp>
      <p:sp>
        <p:nvSpPr>
          <p:cNvPr id="3" name="Content Placeholder 2"/>
          <p:cNvSpPr>
            <a:spLocks noGrp="1"/>
          </p:cNvSpPr>
          <p:nvPr>
            <p:ph idx="1"/>
          </p:nvPr>
        </p:nvSpPr>
        <p:spPr>
          <a:xfrm>
            <a:off x="323528" y="1600200"/>
            <a:ext cx="8352928" cy="4525963"/>
          </a:xfrm>
        </p:spPr>
        <p:txBody>
          <a:bodyPr>
            <a:normAutofit lnSpcReduction="10000"/>
          </a:bodyPr>
          <a:lstStyle/>
          <a:p>
            <a:r>
              <a:rPr lang="en-GB" dirty="0" smtClean="0"/>
              <a:t>Deterministic v probabilistic risk (uncertainty)</a:t>
            </a:r>
          </a:p>
          <a:p>
            <a:r>
              <a:rPr lang="en-GB" dirty="0" smtClean="0"/>
              <a:t>Different disciplines have different definitions</a:t>
            </a:r>
          </a:p>
          <a:p>
            <a:r>
              <a:rPr lang="en-GB" dirty="0" smtClean="0"/>
              <a:t>Resistance (inverse of vulnerability) is useful</a:t>
            </a:r>
          </a:p>
          <a:p>
            <a:r>
              <a:rPr lang="en-GB" dirty="0" smtClean="0"/>
              <a:t>Reliability: risk’s brother! Ability to perform a function under stated conditions for specified time period</a:t>
            </a:r>
          </a:p>
          <a:p>
            <a:r>
              <a:rPr lang="en-GB" dirty="0" smtClean="0"/>
              <a:t>She did a global calculation of what would be acceptable casualties for global earthquakes; the Japan events alone exceeded this figure!</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a:t>
            </a:r>
            <a:r>
              <a:rPr lang="en-GB" dirty="0" err="1" smtClean="0"/>
              <a:t>Vigorito</a:t>
            </a:r>
            <a:endParaRPr lang="en-GB" dirty="0"/>
          </a:p>
        </p:txBody>
      </p:sp>
      <p:sp>
        <p:nvSpPr>
          <p:cNvPr id="3" name="Content Placeholder 2"/>
          <p:cNvSpPr>
            <a:spLocks noGrp="1"/>
          </p:cNvSpPr>
          <p:nvPr>
            <p:ph idx="1"/>
          </p:nvPr>
        </p:nvSpPr>
        <p:spPr/>
        <p:txBody>
          <a:bodyPr>
            <a:normAutofit/>
          </a:bodyPr>
          <a:lstStyle/>
          <a:p>
            <a:r>
              <a:rPr lang="en-GB" dirty="0" smtClean="0"/>
              <a:t>1972 UNESCO Convention of World Heritage</a:t>
            </a:r>
          </a:p>
          <a:p>
            <a:r>
              <a:rPr lang="en-GB" dirty="0" smtClean="0"/>
              <a:t>States can request help with their sites on List in Danger from both human or natural hazards</a:t>
            </a:r>
          </a:p>
          <a:p>
            <a:r>
              <a:rPr lang="en-GB" dirty="0" smtClean="0"/>
              <a:t>2007 Strategy for Risk Reduction at these sites</a:t>
            </a:r>
          </a:p>
          <a:p>
            <a:r>
              <a:rPr lang="en-GB" dirty="0" smtClean="0"/>
              <a:t>Cultural heritage can be intangible such as the traditions and behaviours in a society and the damage to a site can </a:t>
            </a:r>
            <a:r>
              <a:rPr lang="en-GB" dirty="0" err="1" smtClean="0"/>
              <a:t>adversley</a:t>
            </a:r>
            <a:r>
              <a:rPr lang="en-GB" dirty="0" smtClean="0"/>
              <a:t> affect this, too</a:t>
            </a:r>
          </a:p>
          <a:p>
            <a:r>
              <a:rPr lang="en-GB" dirty="0" smtClean="0"/>
              <a:t>Proposes integrated approach to protection</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dirty="0" smtClean="0"/>
              <a:t>Discussion</a:t>
            </a:r>
            <a:endParaRPr lang="en-GB" dirty="0"/>
          </a:p>
        </p:txBody>
      </p:sp>
      <p:sp>
        <p:nvSpPr>
          <p:cNvPr id="3" name="Content Placeholder 2"/>
          <p:cNvSpPr>
            <a:spLocks noGrp="1"/>
          </p:cNvSpPr>
          <p:nvPr>
            <p:ph idx="1"/>
          </p:nvPr>
        </p:nvSpPr>
        <p:spPr>
          <a:xfrm>
            <a:off x="457200" y="1052736"/>
            <a:ext cx="8229600" cy="5544616"/>
          </a:xfrm>
        </p:spPr>
        <p:txBody>
          <a:bodyPr>
            <a:normAutofit lnSpcReduction="10000"/>
          </a:bodyPr>
          <a:lstStyle/>
          <a:p>
            <a:r>
              <a:rPr lang="en-GB" dirty="0" smtClean="0"/>
              <a:t>We often do learn lessons; don’t apply them</a:t>
            </a:r>
          </a:p>
          <a:p>
            <a:r>
              <a:rPr lang="en-GB" dirty="0" smtClean="0"/>
              <a:t>Much discussion as to why this is still problem</a:t>
            </a:r>
          </a:p>
          <a:p>
            <a:r>
              <a:rPr lang="en-GB" dirty="0" smtClean="0"/>
              <a:t>Is it a lack of a mandated international body?</a:t>
            </a:r>
          </a:p>
          <a:p>
            <a:r>
              <a:rPr lang="en-GB" dirty="0" smtClean="0"/>
              <a:t>Blight was cited as a reason; governments are afraid of being seen as devaluing land if they label it as being at risk</a:t>
            </a:r>
          </a:p>
          <a:p>
            <a:r>
              <a:rPr lang="en-GB" dirty="0" smtClean="0"/>
              <a:t>States are also reluctant to cede control and authority to an external, international body</a:t>
            </a:r>
          </a:p>
          <a:p>
            <a:r>
              <a:rPr lang="en-GB" dirty="0" smtClean="0"/>
              <a:t>Can we scientists take our own initiative...?</a:t>
            </a:r>
          </a:p>
          <a:p>
            <a:r>
              <a:rPr lang="en-GB" dirty="0" smtClean="0"/>
              <a:t>We have to remember that for an authority these issues are just one of many problems</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Antonella</a:t>
            </a:r>
            <a:r>
              <a:rPr lang="en-GB" dirty="0" smtClean="0"/>
              <a:t> </a:t>
            </a:r>
            <a:r>
              <a:rPr lang="en-GB" dirty="0" err="1" smtClean="0"/>
              <a:t>Peresan</a:t>
            </a:r>
            <a:endParaRPr lang="en-GB" dirty="0"/>
          </a:p>
        </p:txBody>
      </p:sp>
      <p:sp>
        <p:nvSpPr>
          <p:cNvPr id="3" name="Content Placeholder 2"/>
          <p:cNvSpPr>
            <a:spLocks noGrp="1"/>
          </p:cNvSpPr>
          <p:nvPr>
            <p:ph idx="1"/>
          </p:nvPr>
        </p:nvSpPr>
        <p:spPr>
          <a:xfrm>
            <a:off x="323528" y="1412776"/>
            <a:ext cx="8435280" cy="5069160"/>
          </a:xfrm>
        </p:spPr>
        <p:txBody>
          <a:bodyPr>
            <a:normAutofit fontScale="92500" lnSpcReduction="20000"/>
          </a:bodyPr>
          <a:lstStyle/>
          <a:p>
            <a:r>
              <a:rPr lang="en-GB" dirty="0" smtClean="0"/>
              <a:t>To test/verify hazard maps, we need to define what is success and what is failure</a:t>
            </a:r>
          </a:p>
          <a:p>
            <a:r>
              <a:rPr lang="en-GB" dirty="0" smtClean="0"/>
              <a:t>GSHAP was an attempt to do this; all 57 EQ in last decade above M7.5 were not predicted</a:t>
            </a:r>
          </a:p>
          <a:p>
            <a:r>
              <a:rPr lang="en-GB" dirty="0" smtClean="0"/>
              <a:t>Problem with PSHA for largest EQ is analysing too small an area to account for them</a:t>
            </a:r>
          </a:p>
          <a:p>
            <a:r>
              <a:rPr lang="en-GB" dirty="0" smtClean="0"/>
              <a:t>Alternative: Neo-deterministic Seismic Hazard Analysis (NDSHA) using synthetic seismograms and other sources of information on seismicity</a:t>
            </a:r>
          </a:p>
          <a:p>
            <a:r>
              <a:rPr lang="en-GB" dirty="0" smtClean="0"/>
              <a:t>This approach fills in the data gaps </a:t>
            </a:r>
            <a:r>
              <a:rPr lang="en-GB" dirty="0" err="1" smtClean="0"/>
              <a:t>cf</a:t>
            </a:r>
            <a:r>
              <a:rPr lang="en-GB" dirty="0" smtClean="0"/>
              <a:t> PSHA</a:t>
            </a:r>
          </a:p>
          <a:p>
            <a:r>
              <a:rPr lang="en-GB" dirty="0" smtClean="0"/>
              <a:t>Comparison: NDSHA &gt; PSHA in high seismicity zone whereas PSHA &gt; NDSHA in low seismicity zones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Oldest European intergovernmental research network</a:t>
            </a:r>
          </a:p>
          <a:p>
            <a:r>
              <a:rPr lang="en-GB" dirty="0" smtClean="0"/>
              <a:t>9 domains covered; this is in Earth System Science and Environmental Management (ESSEM) domain</a:t>
            </a:r>
          </a:p>
          <a:p>
            <a:r>
              <a:rPr lang="en-GB" dirty="0" smtClean="0"/>
              <a:t>Meetings, Workshops, Conferences, Training visits etc are funded through COST Actions</a:t>
            </a:r>
          </a:p>
          <a:p>
            <a:r>
              <a:rPr lang="en-GB" dirty="0" smtClean="0"/>
              <a:t>Typically these give up to E300K funding over 4 years</a:t>
            </a:r>
          </a:p>
          <a:p>
            <a:r>
              <a:rPr lang="en-GB" dirty="0" smtClean="0"/>
              <a:t>ESF and COST are entering a period of change as the new instrument Science Europe is created</a:t>
            </a:r>
          </a:p>
          <a:p>
            <a:r>
              <a:rPr lang="en-GB" dirty="0" smtClean="0"/>
              <a:t>A COST Action in natural hazards can be envisaged for 2012, so this could indeed be a starting point...</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smtClean="0"/>
              <a:t>Jane </a:t>
            </a:r>
            <a:r>
              <a:rPr lang="en-GB" dirty="0" err="1" smtClean="0"/>
              <a:t>Rovins</a:t>
            </a:r>
            <a:endParaRPr lang="en-GB" dirty="0"/>
          </a:p>
        </p:txBody>
      </p:sp>
      <p:sp>
        <p:nvSpPr>
          <p:cNvPr id="3" name="Content Placeholder 2"/>
          <p:cNvSpPr>
            <a:spLocks noGrp="1"/>
          </p:cNvSpPr>
          <p:nvPr>
            <p:ph idx="1"/>
          </p:nvPr>
        </p:nvSpPr>
        <p:spPr>
          <a:xfrm>
            <a:off x="683568" y="908720"/>
            <a:ext cx="7992888" cy="5877272"/>
          </a:xfrm>
        </p:spPr>
        <p:txBody>
          <a:bodyPr>
            <a:normAutofit fontScale="92500" lnSpcReduction="20000"/>
          </a:bodyPr>
          <a:lstStyle/>
          <a:p>
            <a:r>
              <a:rPr lang="en-GB" dirty="0" smtClean="0"/>
              <a:t>IRDR Programme: from research to practice</a:t>
            </a:r>
          </a:p>
          <a:p>
            <a:pPr>
              <a:buFont typeface="Wingdings" pitchFamily="2" charset="2"/>
              <a:buChar char="Ø"/>
            </a:pPr>
            <a:r>
              <a:rPr lang="en-GB" dirty="0" smtClean="0"/>
              <a:t>Why do losses increase despite our advances?</a:t>
            </a:r>
          </a:p>
          <a:p>
            <a:r>
              <a:rPr lang="en-GB" dirty="0" smtClean="0"/>
              <a:t>Scope: geophysical and </a:t>
            </a:r>
            <a:r>
              <a:rPr lang="en-GB" dirty="0" err="1" smtClean="0"/>
              <a:t>mydrometeorological</a:t>
            </a:r>
            <a:r>
              <a:rPr lang="en-GB" dirty="0" smtClean="0"/>
              <a:t> disasters (not technological); socio-economics</a:t>
            </a:r>
          </a:p>
          <a:p>
            <a:r>
              <a:rPr lang="en-GB" dirty="0" smtClean="0"/>
              <a:t>Cross-cutting: capacity building, case studies, demo projects, assessment/data/monitoring</a:t>
            </a:r>
          </a:p>
          <a:p>
            <a:r>
              <a:rPr lang="en-GB" dirty="0" smtClean="0"/>
              <a:t>Partners: science </a:t>
            </a:r>
            <a:r>
              <a:rPr lang="en-GB" i="1" dirty="0" smtClean="0"/>
              <a:t>and</a:t>
            </a:r>
            <a:r>
              <a:rPr lang="en-GB" dirty="0" smtClean="0"/>
              <a:t> </a:t>
            </a:r>
            <a:r>
              <a:rPr lang="en-GB" b="1" dirty="0" smtClean="0"/>
              <a:t>development</a:t>
            </a:r>
            <a:r>
              <a:rPr lang="en-GB" dirty="0" smtClean="0"/>
              <a:t> agencies, research organisations, ICSU and ISSC Unions, Regional offices, UN bodies, National IRDRs...</a:t>
            </a:r>
          </a:p>
          <a:p>
            <a:r>
              <a:rPr lang="en-GB" dirty="0" smtClean="0"/>
              <a:t>Working Groups: Disaster Loss Data, Forensic Disaster Investigations, Risk Interpretation and Action, Assessment of Integrated Research on Disaster Risk (latter is first systematic, critical, global assessment, akin to ICCP Assessments)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dirty="0" smtClean="0"/>
              <a:t>Massimo Coco</a:t>
            </a:r>
            <a:endParaRPr lang="en-GB" dirty="0"/>
          </a:p>
        </p:txBody>
      </p:sp>
      <p:sp>
        <p:nvSpPr>
          <p:cNvPr id="3" name="Content Placeholder 2"/>
          <p:cNvSpPr>
            <a:spLocks noGrp="1"/>
          </p:cNvSpPr>
          <p:nvPr>
            <p:ph idx="1"/>
          </p:nvPr>
        </p:nvSpPr>
        <p:spPr>
          <a:xfrm>
            <a:off x="518864" y="836712"/>
            <a:ext cx="8229600" cy="5949280"/>
          </a:xfrm>
        </p:spPr>
        <p:txBody>
          <a:bodyPr>
            <a:normAutofit fontScale="92500" lnSpcReduction="20000"/>
          </a:bodyPr>
          <a:lstStyle/>
          <a:p>
            <a:r>
              <a:rPr lang="en-GB" i="1" dirty="0" smtClean="0"/>
              <a:t>There is no reason to assume that improved understanding of hazards and risks will flow through to better planning and mitigation</a:t>
            </a:r>
          </a:p>
          <a:p>
            <a:r>
              <a:rPr lang="en-GB" b="1" dirty="0" smtClean="0"/>
              <a:t>1990-2008: </a:t>
            </a:r>
            <a:r>
              <a:rPr lang="en-GB" dirty="0" smtClean="0"/>
              <a:t>seismic hazard map, M5+ high probability, vulnerability known, historical, and contemporary, regional seismicity, strain</a:t>
            </a:r>
          </a:p>
          <a:p>
            <a:r>
              <a:rPr lang="en-GB" dirty="0" smtClean="0"/>
              <a:t>Info was provided to CP, government, local authorities, and continued to be on 24h basis</a:t>
            </a:r>
          </a:p>
          <a:p>
            <a:r>
              <a:rPr lang="en-GB" dirty="0" smtClean="0"/>
              <a:t>The chain was broken, however; outreach activity was poor, preparedness and resilience were low</a:t>
            </a:r>
          </a:p>
          <a:p>
            <a:r>
              <a:rPr lang="en-GB" b="1" dirty="0" smtClean="0"/>
              <a:t>Jan-March 2009: </a:t>
            </a:r>
            <a:r>
              <a:rPr lang="en-GB" dirty="0" smtClean="0"/>
              <a:t>seismic swarm; INGV info on web in real-time; made several statements to CP</a:t>
            </a:r>
          </a:p>
          <a:p>
            <a:r>
              <a:rPr lang="en-GB" dirty="0" smtClean="0"/>
              <a:t>Radon-based prediction; that EQ did not happen</a:t>
            </a:r>
          </a:p>
          <a:p>
            <a:r>
              <a:rPr lang="en-GB" dirty="0" smtClean="0"/>
              <a:t>The lack of preparedness reduced impact of info</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024"/>
            <a:ext cx="8229600" cy="6525344"/>
          </a:xfrm>
        </p:spPr>
        <p:txBody>
          <a:bodyPr>
            <a:normAutofit fontScale="85000" lnSpcReduction="20000"/>
          </a:bodyPr>
          <a:lstStyle/>
          <a:p>
            <a:r>
              <a:rPr lang="en-GB" b="1" dirty="0" smtClean="0"/>
              <a:t>March 30</a:t>
            </a:r>
            <a:r>
              <a:rPr lang="en-GB" b="1" baseline="30000" dirty="0" smtClean="0"/>
              <a:t>th</a:t>
            </a:r>
            <a:r>
              <a:rPr lang="en-GB" b="1" dirty="0" smtClean="0"/>
              <a:t>-March 5</a:t>
            </a:r>
            <a:r>
              <a:rPr lang="en-GB" b="1" baseline="30000" dirty="0" smtClean="0"/>
              <a:t>th</a:t>
            </a:r>
            <a:r>
              <a:rPr lang="en-GB" b="1" dirty="0" smtClean="0"/>
              <a:t>: </a:t>
            </a:r>
            <a:r>
              <a:rPr lang="en-GB" dirty="0" smtClean="0"/>
              <a:t>seismicity increased and an M4.1 foreshock struck L’Aquila area; another radon prediction, this time it was acted on, but wrong again</a:t>
            </a:r>
          </a:p>
          <a:p>
            <a:r>
              <a:rPr lang="en-GB" dirty="0" smtClean="0"/>
              <a:t>CP convened expert advisory group meeting in L’Aquila; complex seismicity, switching between several faults; analysis of similar sequences made by INGV; less than 1 in 100 led to destructive event. Could not be used to predict main EQ. Report made to CP to this effect</a:t>
            </a:r>
          </a:p>
          <a:p>
            <a:r>
              <a:rPr lang="en-GB" b="1" dirty="0" smtClean="0"/>
              <a:t>April 6</a:t>
            </a:r>
            <a:r>
              <a:rPr lang="en-GB" b="1" baseline="30000" dirty="0" smtClean="0"/>
              <a:t>th</a:t>
            </a:r>
            <a:r>
              <a:rPr lang="en-GB" b="1" dirty="0" smtClean="0"/>
              <a:t>: </a:t>
            </a:r>
            <a:r>
              <a:rPr lang="en-GB" dirty="0" smtClean="0"/>
              <a:t>Main event; information provided to CP to manage disaster and INGV made several statements</a:t>
            </a:r>
          </a:p>
          <a:p>
            <a:r>
              <a:rPr lang="en-GB" dirty="0" smtClean="0"/>
              <a:t>“Major earthquake is unlikely but cannot be ruled out” ....it was never said one would </a:t>
            </a:r>
            <a:r>
              <a:rPr lang="en-GB" i="1" dirty="0" smtClean="0"/>
              <a:t>not</a:t>
            </a:r>
            <a:r>
              <a:rPr lang="en-GB" dirty="0" smtClean="0"/>
              <a:t> occur; but some officials made very unhelpful, inaccurate statements</a:t>
            </a:r>
          </a:p>
          <a:p>
            <a:r>
              <a:rPr lang="en-GB" dirty="0" smtClean="0"/>
              <a:t>Scientists and officials prosecuted for failing to make prediction; but society should concentrate on better preparedness and mitigation rather than prosecution for something we cannot yet do – predict earthquake</a:t>
            </a:r>
          </a:p>
          <a:p>
            <a:r>
              <a:rPr lang="en-GB" b="1" dirty="0" smtClean="0"/>
              <a:t>If there is one lesson agreed: be careful what we say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Rui</a:t>
            </a:r>
            <a:r>
              <a:rPr lang="en-GB" dirty="0" smtClean="0"/>
              <a:t> </a:t>
            </a:r>
            <a:r>
              <a:rPr lang="en-GB" dirty="0" err="1" smtClean="0"/>
              <a:t>Pinho</a:t>
            </a:r>
            <a:endParaRPr lang="en-GB" dirty="0"/>
          </a:p>
        </p:txBody>
      </p:sp>
      <p:sp>
        <p:nvSpPr>
          <p:cNvPr id="3" name="Content Placeholder 2"/>
          <p:cNvSpPr>
            <a:spLocks noGrp="1"/>
          </p:cNvSpPr>
          <p:nvPr>
            <p:ph idx="1"/>
          </p:nvPr>
        </p:nvSpPr>
        <p:spPr>
          <a:xfrm>
            <a:off x="323528" y="1340768"/>
            <a:ext cx="8496944" cy="5257800"/>
          </a:xfrm>
        </p:spPr>
        <p:txBody>
          <a:bodyPr>
            <a:normAutofit/>
          </a:bodyPr>
          <a:lstStyle/>
          <a:p>
            <a:r>
              <a:rPr lang="en-GB" dirty="0" smtClean="0"/>
              <a:t>M</a:t>
            </a:r>
            <a:r>
              <a:rPr lang="en-GB" dirty="0" smtClean="0"/>
              <a:t>any research projects; GEM motivated by opportunity to integrate, provide common platform for open discussion, participation by local experts, multidisciplinary approach and private sector involvement to increase funding and ensure relevance and serve many users</a:t>
            </a:r>
          </a:p>
          <a:p>
            <a:r>
              <a:rPr lang="en-GB" dirty="0" smtClean="0"/>
              <a:t>GEM launched by OECD Global Science Forum as public-private partnership; open </a:t>
            </a:r>
            <a:r>
              <a:rPr lang="en-GB" dirty="0" err="1" smtClean="0"/>
              <a:t>OpenQuake</a:t>
            </a:r>
            <a:r>
              <a:rPr lang="en-GB" dirty="0" smtClean="0"/>
              <a:t> software development platform, </a:t>
            </a:r>
            <a:r>
              <a:rPr lang="en-GB" dirty="0" err="1" smtClean="0"/>
              <a:t>OpenGEM</a:t>
            </a:r>
            <a:r>
              <a:rPr lang="en-GB" dirty="0" smtClean="0"/>
              <a:t> web access, </a:t>
            </a:r>
            <a:r>
              <a:rPr lang="en-GB" dirty="0" err="1" smtClean="0"/>
              <a:t>RfPs</a:t>
            </a:r>
            <a:r>
              <a:rPr lang="en-GB" dirty="0" smtClean="0"/>
              <a:t> -&gt; projects, regional workshops...</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Hans-Peter </a:t>
            </a:r>
            <a:r>
              <a:rPr lang="en-GB" dirty="0" err="1" smtClean="0"/>
              <a:t>Plag</a:t>
            </a:r>
            <a:endParaRPr lang="en-GB" dirty="0"/>
          </a:p>
        </p:txBody>
      </p:sp>
      <p:sp>
        <p:nvSpPr>
          <p:cNvPr id="3" name="Content Placeholder 2"/>
          <p:cNvSpPr>
            <a:spLocks noGrp="1"/>
          </p:cNvSpPr>
          <p:nvPr>
            <p:ph idx="1"/>
          </p:nvPr>
        </p:nvSpPr>
        <p:spPr>
          <a:xfrm>
            <a:off x="518864" y="1412776"/>
            <a:ext cx="8229600" cy="4997152"/>
          </a:xfrm>
        </p:spPr>
        <p:txBody>
          <a:bodyPr>
            <a:normAutofit/>
          </a:bodyPr>
          <a:lstStyle/>
          <a:p>
            <a:r>
              <a:rPr lang="en-GB" dirty="0" smtClean="0"/>
              <a:t>Gave brief introduction to GEO and GEOSS</a:t>
            </a:r>
          </a:p>
          <a:p>
            <a:r>
              <a:rPr lang="en-GB" dirty="0" smtClean="0"/>
              <a:t>Talked people through Roadmap and DI-01, emphasising Disaster SBA’s strategic target, and the GHCP activity leading to Roadmap</a:t>
            </a:r>
          </a:p>
          <a:p>
            <a:r>
              <a:rPr lang="en-GB" dirty="0" smtClean="0"/>
              <a:t>Highlight: Supersites from </a:t>
            </a:r>
            <a:r>
              <a:rPr lang="en-GB" dirty="0" smtClean="0"/>
              <a:t>IGOS </a:t>
            </a:r>
            <a:r>
              <a:rPr lang="en-GB" dirty="0" err="1" smtClean="0"/>
              <a:t>Geohazard</a:t>
            </a:r>
            <a:r>
              <a:rPr lang="en-GB" dirty="0" smtClean="0"/>
              <a:t> </a:t>
            </a:r>
            <a:r>
              <a:rPr lang="en-GB" dirty="0" smtClean="0"/>
              <a:t>Theme and </a:t>
            </a:r>
            <a:r>
              <a:rPr lang="en-GB" dirty="0" err="1" smtClean="0"/>
              <a:t>Frascati</a:t>
            </a:r>
            <a:r>
              <a:rPr lang="en-GB" dirty="0" smtClean="0"/>
              <a:t> Declaration up to now</a:t>
            </a:r>
          </a:p>
          <a:p>
            <a:r>
              <a:rPr lang="en-GB" dirty="0" smtClean="0"/>
              <a:t>Highlight: paired centres of excellence idea</a:t>
            </a:r>
          </a:p>
          <a:p>
            <a:r>
              <a:rPr lang="en-GB" dirty="0" smtClean="0"/>
              <a:t>Highlight: AIP Use Case exists on Disasters</a:t>
            </a:r>
          </a:p>
          <a:p>
            <a:r>
              <a:rPr lang="en-GB" dirty="0" smtClean="0"/>
              <a:t>Highlight: GEO User Requirements Registry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GB" dirty="0" err="1" smtClean="0"/>
              <a:t>Sunitha</a:t>
            </a:r>
            <a:r>
              <a:rPr lang="en-GB" dirty="0" smtClean="0"/>
              <a:t> </a:t>
            </a:r>
            <a:r>
              <a:rPr lang="en-GB" dirty="0" err="1" smtClean="0"/>
              <a:t>Kuppuswamy</a:t>
            </a:r>
            <a:endParaRPr lang="en-GB" dirty="0"/>
          </a:p>
        </p:txBody>
      </p:sp>
      <p:sp>
        <p:nvSpPr>
          <p:cNvPr id="3" name="Content Placeholder 2"/>
          <p:cNvSpPr>
            <a:spLocks noGrp="1"/>
          </p:cNvSpPr>
          <p:nvPr>
            <p:ph idx="1"/>
          </p:nvPr>
        </p:nvSpPr>
        <p:spPr>
          <a:xfrm>
            <a:off x="395536" y="836712"/>
            <a:ext cx="8424936" cy="5976664"/>
          </a:xfrm>
        </p:spPr>
        <p:txBody>
          <a:bodyPr>
            <a:normAutofit fontScale="77500" lnSpcReduction="20000"/>
          </a:bodyPr>
          <a:lstStyle/>
          <a:p>
            <a:r>
              <a:rPr lang="en-GB" dirty="0" smtClean="0"/>
              <a:t>Coastal disaster management research, Tamil Nadu, India</a:t>
            </a:r>
          </a:p>
          <a:p>
            <a:r>
              <a:rPr lang="en-GB" dirty="0" smtClean="0"/>
              <a:t>Dynamic, unstable coastal system, with growing population</a:t>
            </a:r>
          </a:p>
          <a:p>
            <a:r>
              <a:rPr lang="en-GB" dirty="0" smtClean="0"/>
              <a:t>2004 Tsunami impact was increased by the absence of good communication (the last mile), preparedness, community participation, awareness, education, empowerment, good governance...</a:t>
            </a:r>
          </a:p>
          <a:p>
            <a:r>
              <a:rPr lang="en-GB" dirty="0" smtClean="0"/>
              <a:t>Two field-based studies: communication; tsunami education</a:t>
            </a:r>
          </a:p>
          <a:p>
            <a:r>
              <a:rPr lang="en-GB" dirty="0" smtClean="0"/>
              <a:t>Community-based radio station; GTS Digital Board (this also useful daily, for fishermen), Village Info Centres with public address system, VIC linked to one central Village Knowledge Centre, and Government VHF-based public address system</a:t>
            </a:r>
          </a:p>
          <a:p>
            <a:r>
              <a:rPr lang="en-GB" dirty="0" smtClean="0"/>
              <a:t>Men preferred to use Government VHF syste</a:t>
            </a:r>
            <a:r>
              <a:rPr lang="en-GB" dirty="0" smtClean="0"/>
              <a:t>m</a:t>
            </a:r>
            <a:r>
              <a:rPr lang="en-GB" dirty="0" smtClean="0"/>
              <a:t>, which only provides disaster info; women used VIC system, which was broadcasting lots of other information, as well</a:t>
            </a:r>
          </a:p>
          <a:p>
            <a:r>
              <a:rPr lang="en-GB" dirty="0" smtClean="0"/>
              <a:t>She modelled what lay behind these decisions and it was the perceived information reliability that was a critical factor</a:t>
            </a:r>
          </a:p>
          <a:p>
            <a:r>
              <a:rPr lang="en-GB" dirty="0" smtClean="0"/>
              <a:t>Education study: visual media was more effective than audio</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n-GB" dirty="0" smtClean="0"/>
              <a:t>Roger </a:t>
            </a:r>
            <a:r>
              <a:rPr lang="en-GB" dirty="0" err="1" smtClean="0"/>
              <a:t>Bilham</a:t>
            </a:r>
            <a:endParaRPr lang="en-GB" dirty="0"/>
          </a:p>
        </p:txBody>
      </p:sp>
      <p:sp>
        <p:nvSpPr>
          <p:cNvPr id="3" name="Content Placeholder 2"/>
          <p:cNvSpPr>
            <a:spLocks noGrp="1"/>
          </p:cNvSpPr>
          <p:nvPr>
            <p:ph idx="1"/>
          </p:nvPr>
        </p:nvSpPr>
        <p:spPr>
          <a:xfrm>
            <a:off x="673224" y="548680"/>
            <a:ext cx="7787208" cy="6336704"/>
          </a:xfrm>
        </p:spPr>
        <p:txBody>
          <a:bodyPr>
            <a:normAutofit fontScale="85000" lnSpcReduction="10000"/>
          </a:bodyPr>
          <a:lstStyle/>
          <a:p>
            <a:r>
              <a:rPr lang="en-GB" dirty="0" smtClean="0"/>
              <a:t>Average earthquake energy release ~= 80MT/year, ~= only 2 sticks of dynamite per person per month</a:t>
            </a:r>
          </a:p>
          <a:p>
            <a:r>
              <a:rPr lang="en-GB" dirty="0" smtClean="0"/>
              <a:t>Numbers killed and costs increasing, but if you normalise to growing population, steady state</a:t>
            </a:r>
          </a:p>
          <a:p>
            <a:pPr>
              <a:buFont typeface="Wingdings" pitchFamily="2" charset="2"/>
              <a:buChar char="Ø"/>
            </a:pPr>
            <a:r>
              <a:rPr lang="en-GB" dirty="0" smtClean="0"/>
              <a:t>Demonstrates that we are not learning lessons</a:t>
            </a:r>
          </a:p>
          <a:p>
            <a:r>
              <a:rPr lang="en-GB" dirty="0" smtClean="0"/>
              <a:t>Costs surprisingly affordable: $5/year/person!</a:t>
            </a:r>
          </a:p>
          <a:p>
            <a:pPr>
              <a:buFont typeface="Wingdings" pitchFamily="2" charset="2"/>
              <a:buChar char="Ø"/>
            </a:pPr>
            <a:r>
              <a:rPr lang="en-GB" dirty="0" smtClean="0"/>
              <a:t>Maybe that’s why we’ve not solved problem</a:t>
            </a:r>
          </a:p>
          <a:p>
            <a:r>
              <a:rPr lang="en-GB" dirty="0" smtClean="0"/>
              <a:t>Chance of dying in EQ = 1 in a million, but dice are loaded; higher/lower in some countries; 20% in first two hours, but 80% in next 1-3 days from injuries</a:t>
            </a:r>
          </a:p>
          <a:p>
            <a:r>
              <a:rPr lang="en-GB" dirty="0" smtClean="0"/>
              <a:t>Too many people in badly constructed buildings, concentrated in exponentially expanding cities</a:t>
            </a:r>
          </a:p>
          <a:p>
            <a:r>
              <a:rPr lang="en-GB" dirty="0" smtClean="0"/>
              <a:t>84% of deaths in 12% of land surface; most in poor, corrupt countries; answer is education; more new houses are being built than ever before; do it better</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UNESCO</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GB" dirty="0" smtClean="0"/>
              <a:t>UN specialised agency for science and the only one covering the Earth Sciences through IGCP</a:t>
            </a:r>
          </a:p>
          <a:p>
            <a:r>
              <a:rPr lang="en-GB" dirty="0" smtClean="0"/>
              <a:t>Strong cooperation with ICSU, GEO/GEOSS etc</a:t>
            </a:r>
          </a:p>
          <a:p>
            <a:r>
              <a:rPr lang="en-GB" dirty="0" smtClean="0"/>
              <a:t>Other important links; IHP, World Heritage, </a:t>
            </a:r>
            <a:r>
              <a:rPr lang="en-GB" dirty="0" err="1" smtClean="0"/>
              <a:t>OneGeology</a:t>
            </a:r>
            <a:r>
              <a:rPr lang="en-GB" dirty="0" smtClean="0"/>
              <a:t>, International Drilling Programme</a:t>
            </a:r>
          </a:p>
          <a:p>
            <a:r>
              <a:rPr lang="en-GB" dirty="0" smtClean="0"/>
              <a:t>Some UNESCO Networks could be used to enlarge </a:t>
            </a:r>
            <a:r>
              <a:rPr lang="en-GB" dirty="0" err="1" smtClean="0"/>
              <a:t>Geohazards</a:t>
            </a:r>
            <a:r>
              <a:rPr lang="en-GB" dirty="0" smtClean="0"/>
              <a:t> Community of Practice (GHCP); building this remains a UNESCO goal</a:t>
            </a:r>
          </a:p>
          <a:p>
            <a:r>
              <a:rPr lang="en-GB" dirty="0" smtClean="0"/>
              <a:t> IGCP 40th Celebration at UNESCO in Feb 2012 and again at the IGC in Brisbane  in August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a:t>
            </a:r>
            <a:endParaRPr lang="en-GB"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en-GB" dirty="0" smtClean="0"/>
              <a:t>As GEO Secretariat Expert in Disasters SBA, Francesco keen to learn from participants</a:t>
            </a:r>
          </a:p>
          <a:p>
            <a:r>
              <a:rPr lang="en-GB" dirty="0" smtClean="0"/>
              <a:t>Goal of GEO is to build and develop a GEOSS to provide comprehensive, coordinated and sustained observations e.g. </a:t>
            </a:r>
            <a:r>
              <a:rPr lang="en-GB" dirty="0"/>
              <a:t>a</a:t>
            </a:r>
            <a:r>
              <a:rPr lang="en-GB" dirty="0" smtClean="0"/>
              <a:t>imed at disasters</a:t>
            </a:r>
          </a:p>
          <a:p>
            <a:r>
              <a:rPr lang="en-GB" dirty="0" smtClean="0"/>
              <a:t>Disasters Task has 4 components: Support to operational systems; systems and tools for risk and vulnerability; regional end-to-end pilots; and gap analysis.</a:t>
            </a:r>
          </a:p>
          <a:p>
            <a:r>
              <a:rPr lang="en-GB" dirty="0" smtClean="0"/>
              <a:t>Supersites, EPOS, GEM etc are all involved...</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ICSU</a:t>
            </a:r>
            <a:endParaRPr lang="en-GB" dirty="0"/>
          </a:p>
        </p:txBody>
      </p:sp>
      <p:sp>
        <p:nvSpPr>
          <p:cNvPr id="3" name="Content Placeholder 2"/>
          <p:cNvSpPr>
            <a:spLocks noGrp="1"/>
          </p:cNvSpPr>
          <p:nvPr>
            <p:ph idx="1"/>
          </p:nvPr>
        </p:nvSpPr>
        <p:spPr>
          <a:xfrm>
            <a:off x="457200" y="1340768"/>
            <a:ext cx="8229600" cy="5184576"/>
          </a:xfrm>
        </p:spPr>
        <p:txBody>
          <a:bodyPr>
            <a:normAutofit fontScale="92500" lnSpcReduction="20000"/>
          </a:bodyPr>
          <a:lstStyle/>
          <a:p>
            <a:r>
              <a:rPr lang="en-GB" dirty="0"/>
              <a:t>1</a:t>
            </a:r>
            <a:r>
              <a:rPr lang="en-GB" dirty="0" smtClean="0"/>
              <a:t>20 National academies and 30 science unions</a:t>
            </a:r>
          </a:p>
          <a:p>
            <a:r>
              <a:rPr lang="en-GB" dirty="0" smtClean="0"/>
              <a:t>Promote networking, participation in science, independent scientific advice to governments</a:t>
            </a:r>
          </a:p>
          <a:p>
            <a:r>
              <a:rPr lang="en-GB" dirty="0" smtClean="0"/>
              <a:t>5 Programmes WCPR, IGBP, IHDP, </a:t>
            </a:r>
            <a:r>
              <a:rPr lang="en-GB" dirty="0" err="1" smtClean="0"/>
              <a:t>Diversitas</a:t>
            </a:r>
            <a:r>
              <a:rPr lang="en-GB" dirty="0" smtClean="0"/>
              <a:t>, and a new one on Disaster Reduction, IRDR</a:t>
            </a:r>
          </a:p>
          <a:p>
            <a:r>
              <a:rPr lang="en-GB" dirty="0" smtClean="0"/>
              <a:t>IRDR integrates interdisciplinary research of members into this topic; no wheel reinvention</a:t>
            </a:r>
          </a:p>
          <a:p>
            <a:r>
              <a:rPr lang="en-GB" dirty="0" smtClean="0"/>
              <a:t>New Earth System Sustainability Initiative (ESSI) defines five grand challenges to achieve global sustainability that include, e.g. Observations</a:t>
            </a:r>
          </a:p>
          <a:p>
            <a:r>
              <a:rPr lang="en-GB" dirty="0"/>
              <a:t>C</a:t>
            </a:r>
            <a:r>
              <a:rPr lang="en-GB" dirty="0" smtClean="0"/>
              <a:t>ommitted to integrating observing and science programmes in GEO; reviewing ICSU role in this.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IGCP 585</a:t>
            </a:r>
            <a:endParaRPr lang="en-GB" dirty="0"/>
          </a:p>
        </p:txBody>
      </p:sp>
      <p:sp>
        <p:nvSpPr>
          <p:cNvPr id="3" name="Content Placeholder 2"/>
          <p:cNvSpPr>
            <a:spLocks noGrp="1"/>
          </p:cNvSpPr>
          <p:nvPr>
            <p:ph idx="1"/>
          </p:nvPr>
        </p:nvSpPr>
        <p:spPr/>
        <p:txBody>
          <a:bodyPr/>
          <a:lstStyle/>
          <a:p>
            <a:r>
              <a:rPr lang="en-GB" dirty="0" smtClean="0"/>
              <a:t>ICSU funded, looks at submarine landslides</a:t>
            </a:r>
          </a:p>
          <a:p>
            <a:r>
              <a:rPr lang="en-GB" dirty="0" smtClean="0"/>
              <a:t>Extremity of </a:t>
            </a:r>
            <a:r>
              <a:rPr lang="en-GB" dirty="0" err="1" smtClean="0"/>
              <a:t>geohazard</a:t>
            </a:r>
            <a:r>
              <a:rPr lang="en-GB" dirty="0" smtClean="0"/>
              <a:t> events attracted him into subject area in the first place</a:t>
            </a:r>
          </a:p>
          <a:p>
            <a:r>
              <a:rPr lang="en-GB" dirty="0" smtClean="0"/>
              <a:t>His network is ready to contribute....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Seth Stein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Mitigation is insurance against future events; key challenge is how much to buy given that future events are unknown and uncertain...</a:t>
            </a:r>
          </a:p>
          <a:p>
            <a:r>
              <a:rPr lang="en-GB" dirty="0" smtClean="0"/>
              <a:t>Another challenge is to learn lessons from the actual events rather than brush failure under the carpet; governments usually do the latter</a:t>
            </a:r>
          </a:p>
          <a:p>
            <a:r>
              <a:rPr lang="en-GB" dirty="0" smtClean="0"/>
              <a:t>Many forecasts are wildly wrong, not just for </a:t>
            </a:r>
            <a:r>
              <a:rPr lang="en-GB" dirty="0" err="1" smtClean="0"/>
              <a:t>geohazards</a:t>
            </a:r>
            <a:r>
              <a:rPr lang="en-GB" dirty="0" smtClean="0"/>
              <a:t> (e.g. Y2K); why does this happen?</a:t>
            </a:r>
          </a:p>
          <a:p>
            <a:r>
              <a:rPr lang="en-GB" dirty="0" smtClean="0"/>
              <a:t>Bad physics, assumptions, data, and luck can contribute; in Japan tsunami, all four happened...</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4189</Words>
  <Application>Microsoft Office PowerPoint</Application>
  <PresentationFormat>On-screen Show (4:3)</PresentationFormat>
  <Paragraphs>319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Extreme Geohazards</vt:lpstr>
      <vt:lpstr>Hans-Peter</vt:lpstr>
      <vt:lpstr>ESF</vt:lpstr>
      <vt:lpstr>COST</vt:lpstr>
      <vt:lpstr>UNESCO</vt:lpstr>
      <vt:lpstr>GEO</vt:lpstr>
      <vt:lpstr>ICSU</vt:lpstr>
      <vt:lpstr>IGCP 585</vt:lpstr>
      <vt:lpstr>Seth Stein</vt:lpstr>
      <vt:lpstr>Seth Stein</vt:lpstr>
      <vt:lpstr>Brian McAdoo</vt:lpstr>
      <vt:lpstr>Daniela Pantosli</vt:lpstr>
      <vt:lpstr>Robert Muir-Wood</vt:lpstr>
      <vt:lpstr>Ron Harris</vt:lpstr>
      <vt:lpstr>Ivan Wong</vt:lpstr>
      <vt:lpstr>Carl Bonnevie Harbitz</vt:lpstr>
      <vt:lpstr>Gero Michel</vt:lpstr>
      <vt:lpstr>Maria Bostenaru Dan</vt:lpstr>
      <vt:lpstr>Shelley-Ann Jules Plag</vt:lpstr>
      <vt:lpstr>Youcef Bouhadad</vt:lpstr>
      <vt:lpstr>Alik Ismail-Zadeh</vt:lpstr>
      <vt:lpstr>Alvaro Gonzalez</vt:lpstr>
      <vt:lpstr>Suleyman Sami Nalbant</vt:lpstr>
      <vt:lpstr>Roger Urgelles</vt:lpstr>
      <vt:lpstr>Dario Tedesco</vt:lpstr>
      <vt:lpstr>Paraskevi Nomikou</vt:lpstr>
      <vt:lpstr>Efthymios K Tripsanas</vt:lpstr>
      <vt:lpstr>Thomas Oommen</vt:lpstr>
      <vt:lpstr>Jorn Lauterjung</vt:lpstr>
      <vt:lpstr>Marino Protti</vt:lpstr>
      <vt:lpstr>Rongjiang Wang</vt:lpstr>
      <vt:lpstr>Discussion: Rapid Disaster Assessment</vt:lpstr>
      <vt:lpstr>Some Headlines...</vt:lpstr>
      <vt:lpstr>What are we (not) doing?</vt:lpstr>
      <vt:lpstr>What we (don’t) know</vt:lpstr>
      <vt:lpstr>Mona Khaleghy Rad</vt:lpstr>
      <vt:lpstr>Anna Vigorito</vt:lpstr>
      <vt:lpstr>Discussion</vt:lpstr>
      <vt:lpstr>Antonella Peresan</vt:lpstr>
      <vt:lpstr>Jane Rovins</vt:lpstr>
      <vt:lpstr>Massimo Coco</vt:lpstr>
      <vt:lpstr>Slide 42</vt:lpstr>
      <vt:lpstr>Rui Pinho</vt:lpstr>
      <vt:lpstr>Hans-Peter Plag</vt:lpstr>
      <vt:lpstr>Sunitha Kuppuswamy</vt:lpstr>
      <vt:lpstr>Roger Bilham</vt:lpstr>
    </vt:vector>
  </TitlesOfParts>
  <Company>The British Geological Survey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Extreme Geohazards</dc:title>
  <dc:creator>groupid</dc:creator>
  <cp:lastModifiedBy>groupid</cp:lastModifiedBy>
  <cp:revision>75</cp:revision>
  <dcterms:created xsi:type="dcterms:W3CDTF">2011-11-28T08:07:06Z</dcterms:created>
  <dcterms:modified xsi:type="dcterms:W3CDTF">2011-12-01T17:11:27Z</dcterms:modified>
</cp:coreProperties>
</file>